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4"/>
  </p:sldMasterIdLst>
  <p:notesMasterIdLst>
    <p:notesMasterId r:id="rId26"/>
  </p:notesMasterIdLst>
  <p:handoutMasterIdLst>
    <p:handoutMasterId r:id="rId27"/>
  </p:handoutMasterIdLst>
  <p:sldIdLst>
    <p:sldId id="672" r:id="rId5"/>
    <p:sldId id="481" r:id="rId6"/>
    <p:sldId id="516" r:id="rId7"/>
    <p:sldId id="517" r:id="rId8"/>
    <p:sldId id="673" r:id="rId9"/>
    <p:sldId id="674" r:id="rId10"/>
    <p:sldId id="675" r:id="rId11"/>
    <p:sldId id="676" r:id="rId12"/>
    <p:sldId id="677" r:id="rId13"/>
    <p:sldId id="664" r:id="rId14"/>
    <p:sldId id="428" r:id="rId15"/>
    <p:sldId id="519" r:id="rId16"/>
    <p:sldId id="267" r:id="rId17"/>
    <p:sldId id="653" r:id="rId18"/>
    <p:sldId id="421" r:id="rId19"/>
    <p:sldId id="431" r:id="rId20"/>
    <p:sldId id="493" r:id="rId21"/>
    <p:sldId id="289" r:id="rId22"/>
    <p:sldId id="483" r:id="rId23"/>
    <p:sldId id="482" r:id="rId24"/>
    <p:sldId id="420" r:id="rId2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171FF"/>
    <a:srgbClr val="0078FF"/>
    <a:srgbClr val="F321BC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DE388-EC89-4618-BCC2-24E7EC23DE58}" v="5" dt="2024-09-09T10:49:18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5" autoAdjust="0"/>
    <p:restoredTop sz="62780" autoAdjust="0"/>
  </p:normalViewPr>
  <p:slideViewPr>
    <p:cSldViewPr snapToGrid="0">
      <p:cViewPr varScale="1">
        <p:scale>
          <a:sx n="26" d="100"/>
          <a:sy n="26" d="100"/>
        </p:scale>
        <p:origin x="632" y="40"/>
      </p:cViewPr>
      <p:guideLst>
        <p:guide orient="horz" pos="2092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-388"/>
    </p:cViewPr>
  </p:sorterViewPr>
  <p:notesViewPr>
    <p:cSldViewPr snapToGrid="0">
      <p:cViewPr>
        <p:scale>
          <a:sx n="100" d="100"/>
          <a:sy n="100" d="100"/>
        </p:scale>
        <p:origin x="1632" y="-1435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" userId="65131506-3e0f-46b6-9df2-d52bf8eb10d0" providerId="ADAL" clId="{780DE388-EC89-4618-BCC2-24E7EC23DE58}"/>
    <pc:docChg chg="addSld delSld modSld">
      <pc:chgData name="Eva Toome" userId="65131506-3e0f-46b6-9df2-d52bf8eb10d0" providerId="ADAL" clId="{780DE388-EC89-4618-BCC2-24E7EC23DE58}" dt="2024-09-09T10:49:28.478" v="16" actId="34135"/>
      <pc:docMkLst>
        <pc:docMk/>
      </pc:docMkLst>
      <pc:sldChg chg="del">
        <pc:chgData name="Eva Toome" userId="65131506-3e0f-46b6-9df2-d52bf8eb10d0" providerId="ADAL" clId="{780DE388-EC89-4618-BCC2-24E7EC23DE58}" dt="2024-09-09T10:48:14.588" v="13" actId="47"/>
        <pc:sldMkLst>
          <pc:docMk/>
          <pc:sldMk cId="3486965466" sldId="426"/>
        </pc:sldMkLst>
      </pc:sldChg>
      <pc:sldChg chg="modSp mod">
        <pc:chgData name="Eva Toome" userId="65131506-3e0f-46b6-9df2-d52bf8eb10d0" providerId="ADAL" clId="{780DE388-EC89-4618-BCC2-24E7EC23DE58}" dt="2024-09-02T18:16:34.292" v="9" actId="34135"/>
        <pc:sldMkLst>
          <pc:docMk/>
          <pc:sldMk cId="1291141961" sldId="516"/>
        </pc:sldMkLst>
        <pc:graphicFrameChg chg="mod">
          <ac:chgData name="Eva Toome" userId="65131506-3e0f-46b6-9df2-d52bf8eb10d0" providerId="ADAL" clId="{780DE388-EC89-4618-BCC2-24E7EC23DE58}" dt="2024-09-02T18:16:34.292" v="9" actId="34135"/>
          <ac:graphicFrameMkLst>
            <pc:docMk/>
            <pc:sldMk cId="1291141961" sldId="516"/>
            <ac:graphicFrameMk id="10" creationId="{1FC8D0C1-E805-4C8B-4B7C-FBE9022E74BF}"/>
          </ac:graphicFrameMkLst>
        </pc:graphicFrameChg>
      </pc:sldChg>
      <pc:sldChg chg="modSp mod">
        <pc:chgData name="Eva Toome" userId="65131506-3e0f-46b6-9df2-d52bf8eb10d0" providerId="ADAL" clId="{780DE388-EC89-4618-BCC2-24E7EC23DE58}" dt="2024-09-02T18:16:20.361" v="8" actId="34135"/>
        <pc:sldMkLst>
          <pc:docMk/>
          <pc:sldMk cId="3897322269" sldId="517"/>
        </pc:sldMkLst>
        <pc:spChg chg="mod">
          <ac:chgData name="Eva Toome" userId="65131506-3e0f-46b6-9df2-d52bf8eb10d0" providerId="ADAL" clId="{780DE388-EC89-4618-BCC2-24E7EC23DE58}" dt="2024-09-02T18:16:20.361" v="8" actId="34135"/>
          <ac:spMkLst>
            <pc:docMk/>
            <pc:sldMk cId="3897322269" sldId="517"/>
            <ac:spMk id="5" creationId="{7A1B5E45-14F1-61E0-74BD-54B53718D22C}"/>
          </ac:spMkLst>
        </pc:spChg>
        <pc:graphicFrameChg chg="mod">
          <ac:chgData name="Eva Toome" userId="65131506-3e0f-46b6-9df2-d52bf8eb10d0" providerId="ADAL" clId="{780DE388-EC89-4618-BCC2-24E7EC23DE58}" dt="2024-09-02T18:16:20.361" v="8" actId="34135"/>
          <ac:graphicFrameMkLst>
            <pc:docMk/>
            <pc:sldMk cId="3897322269" sldId="517"/>
            <ac:graphicFrameMk id="2" creationId="{CBB820E7-FF01-2542-76FC-7B4FB4993645}"/>
          </ac:graphicFrameMkLst>
        </pc:graphicFrameChg>
        <pc:graphicFrameChg chg="mod">
          <ac:chgData name="Eva Toome" userId="65131506-3e0f-46b6-9df2-d52bf8eb10d0" providerId="ADAL" clId="{780DE388-EC89-4618-BCC2-24E7EC23DE58}" dt="2024-09-02T18:16:20.361" v="8" actId="34135"/>
          <ac:graphicFrameMkLst>
            <pc:docMk/>
            <pc:sldMk cId="3897322269" sldId="517"/>
            <ac:graphicFrameMk id="3" creationId="{1D4D46DF-D6FE-7C9A-204C-C29AA56A554F}"/>
          </ac:graphicFrameMkLst>
        </pc:graphicFrameChg>
        <pc:graphicFrameChg chg="mod">
          <ac:chgData name="Eva Toome" userId="65131506-3e0f-46b6-9df2-d52bf8eb10d0" providerId="ADAL" clId="{780DE388-EC89-4618-BCC2-24E7EC23DE58}" dt="2024-09-02T18:16:20.361" v="8" actId="34135"/>
          <ac:graphicFrameMkLst>
            <pc:docMk/>
            <pc:sldMk cId="3897322269" sldId="517"/>
            <ac:graphicFrameMk id="6" creationId="{7AB0AE20-0E04-22C4-13FC-40BD99E6EFAD}"/>
          </ac:graphicFrameMkLst>
        </pc:graphicFrameChg>
      </pc:sldChg>
      <pc:sldChg chg="modSp del mod">
        <pc:chgData name="Eva Toome" userId="65131506-3e0f-46b6-9df2-d52bf8eb10d0" providerId="ADAL" clId="{780DE388-EC89-4618-BCC2-24E7EC23DE58}" dt="2024-09-09T10:48:14.588" v="13" actId="47"/>
        <pc:sldMkLst>
          <pc:docMk/>
          <pc:sldMk cId="3775749505" sldId="523"/>
        </pc:sldMkLst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2" creationId="{93ED1EF8-12F8-3F90-B558-773C755C646C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3" creationId="{6313B1FA-239E-4E3D-2F3E-F906ABE6D8CB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4" creationId="{BACD0BB3-D6AC-D0C6-FD99-7917C600845B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5" creationId="{2A7A6848-A127-2ABB-700C-C19FD64C2CCC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6" creationId="{12A24100-DC43-7D86-81B2-BEC5DE70CD7C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13" creationId="{D8E22B41-8720-D6E3-BD31-B02A38FCE6C5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19" creationId="{F44E0391-8BCA-2F57-01B9-4143AD34F053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23" creationId="{6AA5FAC2-1552-52AA-6DFE-21371D7DEDDC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24" creationId="{6DB31D1C-A09F-9D7D-9897-C4B3294FEB31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28" creationId="{8FEDF28A-88A1-C7AC-0B6A-E1E5DF4215CD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29" creationId="{E4EA0AA2-559D-ADF3-758C-8B9419A3C373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30" creationId="{A4D20C38-3238-784B-28A0-270B8F79C14D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39" creationId="{24A9D1D9-A1DF-07A8-76F1-531E16736E61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40" creationId="{CE4BF7FD-6A11-9CBA-C58F-C4F4E7BEF67F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46" creationId="{1671D09B-2032-109A-F248-0421A9614D81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54" creationId="{097A1C52-28B5-385E-6936-03A0AF895CB9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55" creationId="{9AFD1977-F6DB-FE20-6C39-CFC77419C64E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60" creationId="{87D0F90E-4F6B-14B4-2398-5A3B77A9E991}"/>
          </ac:spMkLst>
        </pc:spChg>
        <pc:spChg chg="mod">
          <ac:chgData name="Eva Toome" userId="65131506-3e0f-46b6-9df2-d52bf8eb10d0" providerId="ADAL" clId="{780DE388-EC89-4618-BCC2-24E7EC23DE58}" dt="2024-09-02T18:16:07.179" v="7" actId="34135"/>
          <ac:spMkLst>
            <pc:docMk/>
            <pc:sldMk cId="3775749505" sldId="523"/>
            <ac:spMk id="61" creationId="{1CA698AF-C281-A82A-4B77-1A44047A9B7D}"/>
          </ac:spMkLst>
        </pc:s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7" creationId="{6919F748-6C44-56A0-43A0-5978159E27DA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8" creationId="{3683F545-A203-7311-7464-6D3767EEBA0C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9" creationId="{35AD5624-C33A-298C-9505-1FA49C34CA38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12" creationId="{94DC47C3-4C4A-9D8A-AED0-08444AA5E092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14" creationId="{A3936D10-3EC1-A61B-7539-D3E2637467C2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20" creationId="{BF2FB2CD-BAF1-774A-3B2F-40B023A48AD3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22" creationId="{A48C8B01-2586-B174-5FF5-43563D3E2A8C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25" creationId="{16BCF864-DE68-5014-E757-511E418897BA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27" creationId="{BA62C032-9EBB-DC57-51B4-3857150CCEBE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36" creationId="{4485B224-2A63-3722-BA12-2AB68DA35065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38" creationId="{98F19408-CE88-98E5-FCE0-D054C82DF625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51" creationId="{5757DCC1-8155-6487-52A3-A879CBFD4583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53" creationId="{0E890F36-A6BB-049B-8F04-10387F11ABA3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57" creationId="{52821A3F-6346-5502-DAF0-DDC529E6DEA1}"/>
          </ac:grpSpMkLst>
        </pc:grpChg>
        <pc:grpChg chg="mod">
          <ac:chgData name="Eva Toome" userId="65131506-3e0f-46b6-9df2-d52bf8eb10d0" providerId="ADAL" clId="{780DE388-EC89-4618-BCC2-24E7EC23DE58}" dt="2024-09-02T18:16:07.179" v="7" actId="34135"/>
          <ac:grpSpMkLst>
            <pc:docMk/>
            <pc:sldMk cId="3775749505" sldId="523"/>
            <ac:grpSpMk id="59" creationId="{D68D2CCE-0D96-D156-5BB0-3D9B030CA749}"/>
          </ac:grpSpMkLst>
        </pc:grp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10" creationId="{EF21FB39-B423-90E9-B187-B58923DED7F9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11" creationId="{0D061E67-4DA4-8186-3A8A-A6B29D34941D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21" creationId="{1107E279-DF0B-70EE-D4C6-CFD420F0BBF2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26" creationId="{B829CFC1-095F-50BB-CA22-4540207BC446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34" creationId="{B1765575-5465-AE3E-2663-90D2DB070D3D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37" creationId="{F17E3E52-F009-EC38-CDE9-A98A37329566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42" creationId="{5FF2FD00-CFC6-3DD3-24C7-6417323EC8F6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52" creationId="{495AED15-A9F2-AB24-2147-91082126624F}"/>
          </ac:picMkLst>
        </pc:picChg>
        <pc:picChg chg="mod">
          <ac:chgData name="Eva Toome" userId="65131506-3e0f-46b6-9df2-d52bf8eb10d0" providerId="ADAL" clId="{780DE388-EC89-4618-BCC2-24E7EC23DE58}" dt="2024-09-02T18:16:07.179" v="7" actId="34135"/>
          <ac:picMkLst>
            <pc:docMk/>
            <pc:sldMk cId="3775749505" sldId="523"/>
            <ac:picMk id="58" creationId="{41A8A8B4-DA20-0503-161B-307D7288DCBE}"/>
          </ac:picMkLst>
        </pc:picChg>
      </pc:sldChg>
      <pc:sldChg chg="del">
        <pc:chgData name="Eva Toome" userId="65131506-3e0f-46b6-9df2-d52bf8eb10d0" providerId="ADAL" clId="{780DE388-EC89-4618-BCC2-24E7EC23DE58}" dt="2024-09-09T10:48:14.588" v="13" actId="47"/>
        <pc:sldMkLst>
          <pc:docMk/>
          <pc:sldMk cId="2813263187" sldId="526"/>
        </pc:sldMkLst>
      </pc:sldChg>
      <pc:sldChg chg="modSp del mod">
        <pc:chgData name="Eva Toome" userId="65131506-3e0f-46b6-9df2-d52bf8eb10d0" providerId="ADAL" clId="{780DE388-EC89-4618-BCC2-24E7EC23DE58}" dt="2024-09-09T10:48:14.588" v="13" actId="47"/>
        <pc:sldMkLst>
          <pc:docMk/>
          <pc:sldMk cId="2512002427" sldId="669"/>
        </pc:sldMkLst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" creationId="{E3803CDD-DD97-BBC7-CCBF-58A78FA04C52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3" creationId="{0EB5E355-FF21-4DC8-83A5-C2B35D292C81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4" creationId="{DA0872B0-B23C-3A70-B77F-57358C4A68B6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5" creationId="{6F7372EF-929F-3169-DA3C-151C143BC04D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8" creationId="{4FE7B94E-314D-A885-BD01-31CEF5428804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9" creationId="{5F4CC30C-3F4B-8AA6-F364-0B6E594CE983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12" creationId="{7CC3D920-4CF6-45A0-06F2-AAA8044C1CE6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13" creationId="{999715AD-F3B4-D7E3-32C8-10A00493DEC3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15" creationId="{D0B9F06D-91E9-1E17-0973-3B299A6028C7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18" creationId="{3004C223-30C0-6C65-9443-E89A7DA219A2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19" creationId="{E0AC6AB3-679C-4560-BF0C-387DEF6B4BF7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0" creationId="{2E6A87DB-60C9-4E06-BD45-F93AD1DC80B8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2" creationId="{D9C56E9C-6059-4D0E-B000-D543C0974ABC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4" creationId="{0D5D0696-6884-4F36-AD55-48B842B96432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5" creationId="{762F8284-1263-4D18-BBBB-69CDAFBC2289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6" creationId="{2FB343C8-F7D9-E1BC-43D4-B0349A189786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7" creationId="{02071916-42DC-482D-8266-DB234A02AB4F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28" creationId="{53DEA03C-17CD-A952-4D7C-E6A7622A7033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30" creationId="{04B25AC9-3E9B-4F54-8674-E43E432ACEF9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33" creationId="{D6FC8E22-66C9-48C5-B445-0C6854789A55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38" creationId="{AAB3124E-AE77-4446-9843-B7D755FECA82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39" creationId="{F9E1A512-41FF-4AF4-9C36-4BE09CD14F50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40" creationId="{CCC24040-4B03-49FA-B9F2-C96045A8A7EB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41" creationId="{C9C29C84-F2EC-4AD3-B739-38D36EFF2556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45" creationId="{871D92EF-FB1E-4158-99FB-0B58EF565655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47" creationId="{A1AAE495-99E0-411A-94B3-57F8BA7A9AF6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49" creationId="{D4C00E7B-0A14-F818-1778-99B84A8BD3DC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56" creationId="{4A2DD9E3-826A-4AE7-9BC4-97FEACEA0D2D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63" creationId="{69E6986D-C08B-F6BC-021A-76EF76916470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65" creationId="{58A8E54C-243E-3C76-949E-E1441EDEC2F3}"/>
          </ac:spMkLst>
        </pc:spChg>
        <pc:spChg chg="mod">
          <ac:chgData name="Eva Toome" userId="65131506-3e0f-46b6-9df2-d52bf8eb10d0" providerId="ADAL" clId="{780DE388-EC89-4618-BCC2-24E7EC23DE58}" dt="2024-09-02T18:15:57.065" v="6" actId="34135"/>
          <ac:spMkLst>
            <pc:docMk/>
            <pc:sldMk cId="2512002427" sldId="669"/>
            <ac:spMk id="66" creationId="{D4111742-D06C-220E-A4D9-5A772A978908}"/>
          </ac:spMkLst>
        </pc:sp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6" creationId="{FD5D10ED-5D4E-8244-0EAD-3E8E44B3CFDF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7" creationId="{107A269E-F524-8B37-1C46-FC281F1ADE2B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10" creationId="{539973EC-8168-C313-02D6-4C440890480F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11" creationId="{F6650C81-5E3A-0269-AB41-CBEE69C72501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14" creationId="{BE4C506B-0D40-4F90-829E-1396C051C535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17" creationId="{CB6EFAE6-A006-4634-04C3-AA0D119107C7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21" creationId="{17BD2EE5-0875-47D6-8489-ACB8FCAF707D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23" creationId="{10FF5489-F2E2-4062-A687-A99BADC9BCBD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29" creationId="{26328816-6D27-E5D2-98E0-F76D5AFE968D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31" creationId="{B6B8D7A1-D531-4B1F-8A1D-8090C57E3AAB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32" creationId="{5535EAA1-322E-151C-3222-35D06D3180D1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35" creationId="{2E31D4E4-4343-4B14-88FE-39716C202404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42" creationId="{9B1C260B-AED1-D223-F569-9E9A519BDA3C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43" creationId="{75418B70-4438-4721-9251-76FE487A34A1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44" creationId="{D44C8887-146E-4669-96D6-E18E8E568FA8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46" creationId="{86671AF6-4B86-48E3-985A-9574FC879363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48" creationId="{8240A624-3868-41D5-B3F0-FBD6D2468C72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50" creationId="{32A6E74B-8C49-DC07-C816-426AAECC7814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52" creationId="{50F9395E-CF7A-4FD3-851A-5A90A98CC67A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57" creationId="{D3AC2177-95E6-49E3-949E-378C54DDC769}"/>
          </ac:cxnSpMkLst>
        </pc:cxnChg>
        <pc:cxnChg chg="mod">
          <ac:chgData name="Eva Toome" userId="65131506-3e0f-46b6-9df2-d52bf8eb10d0" providerId="ADAL" clId="{780DE388-EC89-4618-BCC2-24E7EC23DE58}" dt="2024-09-02T18:15:57.065" v="6" actId="34135"/>
          <ac:cxnSpMkLst>
            <pc:docMk/>
            <pc:sldMk cId="2512002427" sldId="669"/>
            <ac:cxnSpMk id="64" creationId="{F57800C1-B819-3CF3-D1AF-93C60D3213C6}"/>
          </ac:cxnSpMkLst>
        </pc:cxnChg>
      </pc:sldChg>
      <pc:sldChg chg="modSp del mod">
        <pc:chgData name="Eva Toome" userId="65131506-3e0f-46b6-9df2-d52bf8eb10d0" providerId="ADAL" clId="{780DE388-EC89-4618-BCC2-24E7EC23DE58}" dt="2024-09-09T10:48:14.588" v="13" actId="47"/>
        <pc:sldMkLst>
          <pc:docMk/>
          <pc:sldMk cId="681461239" sldId="670"/>
        </pc:sldMkLst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3" creationId="{0EB5E355-FF21-4DC8-83A5-C2B35D292C81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4" creationId="{480E8E8C-3DBC-4A2B-AFDF-11EBCA3FA3B9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5" creationId="{47E2B952-5C52-4774-C478-5DEDFB1FA445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6" creationId="{F3B2544F-F824-4FA6-BA63-4F8ABF3EE1D0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8" creationId="{80CDEF09-7644-43E0-AB19-D6B1D104666A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9" creationId="{5A292D8C-49CE-A6EE-CA1E-5A93C2E13CCE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10" creationId="{BF5E9E35-8240-4525-A252-B1866C075B1F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11" creationId="{3B92B23A-12B5-9E1A-AB7D-DF7D8DA0BBD0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19" creationId="{E0AC6AB3-679C-4560-BF0C-387DEF6B4BF7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20" creationId="{2E6A87DB-60C9-4E06-BD45-F93AD1DC80B8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25" creationId="{762F8284-1263-4D18-BBBB-69CDAFBC2289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26" creationId="{D6C61B54-9D9F-4110-93FF-BCA03FD4C38B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29" creationId="{898B0B3A-9614-4200-BEBE-9AD8D608A17A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31" creationId="{C0187F68-B9BB-41FB-8072-55AB6B641D09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41" creationId="{51F9BCE8-D5AD-44A4-B969-8F6E2E24579B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43" creationId="{8073BE43-DA7B-4C76-94A2-B06988D14688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44" creationId="{1AD0AC25-0169-4E62-B912-70986701D94C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47" creationId="{5B5B9C61-3444-4597-9F04-EB50C6B52FE1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48" creationId="{F6656621-DEF7-4597-995F-026EF140A65E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50" creationId="{8D16D8BB-1D3F-4A80-9F38-E338A9479DB3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54" creationId="{E3BFCA63-DA63-4A44-BD03-4993966E360D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56" creationId="{AB75BE9C-A1CD-4800-92E2-3C15F8040C74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61" creationId="{A7044E65-6111-45A7-B6DB-8332E71990BD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67" creationId="{A712C8CF-4B61-62C3-D989-59B04F6AAD21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68" creationId="{4ED33B57-8850-09C8-9473-2EB9B9036328}"/>
          </ac:spMkLst>
        </pc:spChg>
        <pc:spChg chg="mod">
          <ac:chgData name="Eva Toome" userId="65131506-3e0f-46b6-9df2-d52bf8eb10d0" providerId="ADAL" clId="{780DE388-EC89-4618-BCC2-24E7EC23DE58}" dt="2024-09-02T18:15:42.245" v="5" actId="34135"/>
          <ac:spMkLst>
            <pc:docMk/>
            <pc:sldMk cId="681461239" sldId="670"/>
            <ac:spMk id="69" creationId="{A42E7EA3-E430-5A7A-907E-496504E036DE}"/>
          </ac:spMkLst>
        </pc:spChg>
        <pc:picChg chg="mod">
          <ac:chgData name="Eva Toome" userId="65131506-3e0f-46b6-9df2-d52bf8eb10d0" providerId="ADAL" clId="{780DE388-EC89-4618-BCC2-24E7EC23DE58}" dt="2024-09-02T18:15:42.245" v="5" actId="34135"/>
          <ac:picMkLst>
            <pc:docMk/>
            <pc:sldMk cId="681461239" sldId="670"/>
            <ac:picMk id="2" creationId="{E9B38FDE-8986-11CC-00B6-90140074D2B4}"/>
          </ac:picMkLst>
        </pc:pic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7" creationId="{E9AB2A27-AE39-653D-B38A-66FC61D6536E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18" creationId="{65E76596-225E-277F-3454-C70A3333C354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21" creationId="{EEA68569-F562-F934-5B13-9600DBB41DFA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33" creationId="{67BA23E4-DF3B-4F84-8072-D6AE940120E6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34" creationId="{4203116F-21A2-4A55-ABC1-C40657BE57ED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35" creationId="{3A57210A-B010-4692-87A2-803BCEF8392B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37" creationId="{E7027B33-4FE8-4D0C-AC5B-2F1490CDA5E0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38" creationId="{4E197F3E-C0AA-453C-91FC-0E2A8AFA5F9D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39" creationId="{A86ED759-0E80-4440-BC36-D2A4F44806C0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40" creationId="{E4FEF905-6BF4-AC03-1248-9947F7F6BF5F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51" creationId="{C9F90F27-6E27-4935-8835-1070CF35D4F5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53" creationId="{589A43DF-2F0C-4E0E-889C-145F66A2DE51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55" creationId="{35D7CC70-454B-41CA-B266-10DF568FC2CC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57" creationId="{2B5C349E-6916-4FA1-B9E5-A4FA4CCE13B2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59" creationId="{4E25AC7E-15C6-C6F3-7E1E-AF0530CA0146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60" creationId="{A43489A6-4BE2-46AE-B9D3-61137B37C95E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62" creationId="{CD5925D6-89A2-4489-B52A-45509DDEC17E}"/>
          </ac:cxnSpMkLst>
        </pc:cxnChg>
        <pc:cxnChg chg="mod">
          <ac:chgData name="Eva Toome" userId="65131506-3e0f-46b6-9df2-d52bf8eb10d0" providerId="ADAL" clId="{780DE388-EC89-4618-BCC2-24E7EC23DE58}" dt="2024-09-02T18:15:42.245" v="5" actId="34135"/>
          <ac:cxnSpMkLst>
            <pc:docMk/>
            <pc:sldMk cId="681461239" sldId="670"/>
            <ac:cxnSpMk id="71" creationId="{669831A2-975D-63F3-61FB-932099AD70D5}"/>
          </ac:cxnSpMkLst>
        </pc:cxnChg>
      </pc:sldChg>
      <pc:sldChg chg="modSp mod">
        <pc:chgData name="Eva Toome" userId="65131506-3e0f-46b6-9df2-d52bf8eb10d0" providerId="ADAL" clId="{780DE388-EC89-4618-BCC2-24E7EC23DE58}" dt="2024-09-02T18:15:28.955" v="4" actId="1076"/>
        <pc:sldMkLst>
          <pc:docMk/>
          <pc:sldMk cId="517980919" sldId="672"/>
        </pc:sldMkLst>
        <pc:spChg chg="mod">
          <ac:chgData name="Eva Toome" userId="65131506-3e0f-46b6-9df2-d52bf8eb10d0" providerId="ADAL" clId="{780DE388-EC89-4618-BCC2-24E7EC23DE58}" dt="2024-09-02T18:15:28.955" v="4" actId="1076"/>
          <ac:spMkLst>
            <pc:docMk/>
            <pc:sldMk cId="517980919" sldId="672"/>
            <ac:spMk id="4" creationId="{CA23FC8D-0A8B-C761-CBD4-57E7F6A671FD}"/>
          </ac:spMkLst>
        </pc:spChg>
      </pc:sldChg>
      <pc:sldChg chg="add">
        <pc:chgData name="Eva Toome" userId="65131506-3e0f-46b6-9df2-d52bf8eb10d0" providerId="ADAL" clId="{780DE388-EC89-4618-BCC2-24E7EC23DE58}" dt="2024-09-09T10:48:01.488" v="12"/>
        <pc:sldMkLst>
          <pc:docMk/>
          <pc:sldMk cId="1932565243" sldId="673"/>
        </pc:sldMkLst>
      </pc:sldChg>
      <pc:sldChg chg="add del">
        <pc:chgData name="Eva Toome" userId="65131506-3e0f-46b6-9df2-d52bf8eb10d0" providerId="ADAL" clId="{780DE388-EC89-4618-BCC2-24E7EC23DE58}" dt="2024-09-09T10:47:51.467" v="11"/>
        <pc:sldMkLst>
          <pc:docMk/>
          <pc:sldMk cId="2523554765" sldId="673"/>
        </pc:sldMkLst>
      </pc:sldChg>
      <pc:sldChg chg="add del">
        <pc:chgData name="Eva Toome" userId="65131506-3e0f-46b6-9df2-d52bf8eb10d0" providerId="ADAL" clId="{780DE388-EC89-4618-BCC2-24E7EC23DE58}" dt="2024-09-09T10:48:01.488" v="12"/>
        <pc:sldMkLst>
          <pc:docMk/>
          <pc:sldMk cId="512643754" sldId="674"/>
        </pc:sldMkLst>
      </pc:sldChg>
      <pc:sldChg chg="add del setBg">
        <pc:chgData name="Eva Toome" userId="65131506-3e0f-46b6-9df2-d52bf8eb10d0" providerId="ADAL" clId="{780DE388-EC89-4618-BCC2-24E7EC23DE58}" dt="2024-09-09T10:47:51.467" v="11"/>
        <pc:sldMkLst>
          <pc:docMk/>
          <pc:sldMk cId="223498322" sldId="675"/>
        </pc:sldMkLst>
      </pc:sldChg>
      <pc:sldChg chg="modSp add mod setBg">
        <pc:chgData name="Eva Toome" userId="65131506-3e0f-46b6-9df2-d52bf8eb10d0" providerId="ADAL" clId="{780DE388-EC89-4618-BCC2-24E7EC23DE58}" dt="2024-09-09T10:49:28.478" v="16" actId="34135"/>
        <pc:sldMkLst>
          <pc:docMk/>
          <pc:sldMk cId="311959312" sldId="675"/>
        </pc:sldMkLst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2" creationId="{38E8272F-8214-433F-AE24-83088B0DE770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3" creationId="{DADED18F-83DC-49E3-B7DE-2ED701BC254D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4" creationId="{BC54D383-4238-4E72-9FDA-F9BF05589932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6" creationId="{ACDF439D-DC80-4926-A086-F27631D679AC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7" creationId="{E53D2E1B-127C-4DBA-A5B3-93B1446C9066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8" creationId="{29309A6A-0CBF-4822-997D-420EC7F5957E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10" creationId="{842B3E42-FA64-4202-87F1-14D2A066CFF8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17" creationId="{84417765-3036-4C74-ACFF-A0CCE528E59E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18" creationId="{59D17539-40C6-4FE2-A379-BC359F917B32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19" creationId="{ADE091A2-D939-4AA6-A304-06EFBEB06EC6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20" creationId="{9C7F88FA-469D-4E54-8537-925BDFB71E8D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21" creationId="{69DFCFC7-A9F2-488A-B4A8-6302B5214D24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22" creationId="{C9E4EDEB-683B-4FE4-844C-AA5ED1C50085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23" creationId="{785E50E5-27E6-4EA6-97D0-1E518396FE3F}"/>
          </ac:spMkLst>
        </pc:spChg>
        <pc:spChg chg="mod">
          <ac:chgData name="Eva Toome" userId="65131506-3e0f-46b6-9df2-d52bf8eb10d0" providerId="ADAL" clId="{780DE388-EC89-4618-BCC2-24E7EC23DE58}" dt="2024-09-09T10:49:28.478" v="16" actId="34135"/>
          <ac:spMkLst>
            <pc:docMk/>
            <pc:sldMk cId="311959312" sldId="675"/>
            <ac:spMk id="24" creationId="{58601477-B2EC-47B7-8804-F82CA6054811}"/>
          </ac:spMkLst>
        </pc:spChg>
        <pc:grpChg chg="mod">
          <ac:chgData name="Eva Toome" userId="65131506-3e0f-46b6-9df2-d52bf8eb10d0" providerId="ADAL" clId="{780DE388-EC89-4618-BCC2-24E7EC23DE58}" dt="2024-09-09T10:49:28.478" v="16" actId="34135"/>
          <ac:grpSpMkLst>
            <pc:docMk/>
            <pc:sldMk cId="311959312" sldId="675"/>
            <ac:grpSpMk id="12" creationId="{21EB711C-1021-436F-A199-4BE805CFD902}"/>
          </ac:grpSpMkLst>
        </pc:grpChg>
        <pc:grpChg chg="mod">
          <ac:chgData name="Eva Toome" userId="65131506-3e0f-46b6-9df2-d52bf8eb10d0" providerId="ADAL" clId="{780DE388-EC89-4618-BCC2-24E7EC23DE58}" dt="2024-09-09T10:49:28.478" v="16" actId="34135"/>
          <ac:grpSpMkLst>
            <pc:docMk/>
            <pc:sldMk cId="311959312" sldId="675"/>
            <ac:grpSpMk id="14" creationId="{AC32F381-7FA7-4865-A910-918068CB5A20}"/>
          </ac:grpSpMkLst>
        </pc:grpChg>
        <pc:grpChg chg="mod">
          <ac:chgData name="Eva Toome" userId="65131506-3e0f-46b6-9df2-d52bf8eb10d0" providerId="ADAL" clId="{780DE388-EC89-4618-BCC2-24E7EC23DE58}" dt="2024-09-09T10:49:28.478" v="16" actId="34135"/>
          <ac:grpSpMkLst>
            <pc:docMk/>
            <pc:sldMk cId="311959312" sldId="675"/>
            <ac:grpSpMk id="15" creationId="{C7F9593B-EAC3-4C94-8B34-1B44847DD20E}"/>
          </ac:grpSpMkLst>
        </pc:grpChg>
        <pc:grpChg chg="mod">
          <ac:chgData name="Eva Toome" userId="65131506-3e0f-46b6-9df2-d52bf8eb10d0" providerId="ADAL" clId="{780DE388-EC89-4618-BCC2-24E7EC23DE58}" dt="2024-09-09T10:49:28.478" v="16" actId="34135"/>
          <ac:grpSpMkLst>
            <pc:docMk/>
            <pc:sldMk cId="311959312" sldId="675"/>
            <ac:grpSpMk id="16" creationId="{6B4F63DF-E91D-4DA3-A993-41CAA009206F}"/>
          </ac:grpSpMkLst>
        </pc:grpChg>
        <pc:picChg chg="mod">
          <ac:chgData name="Eva Toome" userId="65131506-3e0f-46b6-9df2-d52bf8eb10d0" providerId="ADAL" clId="{780DE388-EC89-4618-BCC2-24E7EC23DE58}" dt="2024-09-09T10:49:28.478" v="16" actId="34135"/>
          <ac:picMkLst>
            <pc:docMk/>
            <pc:sldMk cId="311959312" sldId="675"/>
            <ac:picMk id="9" creationId="{8D341C4B-85AC-43F9-A6A4-406BA729372D}"/>
          </ac:picMkLst>
        </pc:picChg>
      </pc:sldChg>
      <pc:sldChg chg="add del setBg">
        <pc:chgData name="Eva Toome" userId="65131506-3e0f-46b6-9df2-d52bf8eb10d0" providerId="ADAL" clId="{780DE388-EC89-4618-BCC2-24E7EC23DE58}" dt="2024-09-09T10:47:51.467" v="11"/>
        <pc:sldMkLst>
          <pc:docMk/>
          <pc:sldMk cId="1131119350" sldId="676"/>
        </pc:sldMkLst>
      </pc:sldChg>
      <pc:sldChg chg="add setBg">
        <pc:chgData name="Eva Toome" userId="65131506-3e0f-46b6-9df2-d52bf8eb10d0" providerId="ADAL" clId="{780DE388-EC89-4618-BCC2-24E7EC23DE58}" dt="2024-09-09T10:48:01.488" v="12"/>
        <pc:sldMkLst>
          <pc:docMk/>
          <pc:sldMk cId="3352359275" sldId="676"/>
        </pc:sldMkLst>
      </pc:sldChg>
      <pc:sldChg chg="add setBg">
        <pc:chgData name="Eva Toome" userId="65131506-3e0f-46b6-9df2-d52bf8eb10d0" providerId="ADAL" clId="{780DE388-EC89-4618-BCC2-24E7EC23DE58}" dt="2024-09-09T10:48:01.488" v="12"/>
        <pc:sldMkLst>
          <pc:docMk/>
          <pc:sldMk cId="1351855674" sldId="677"/>
        </pc:sldMkLst>
      </pc:sldChg>
      <pc:sldChg chg="add del setBg">
        <pc:chgData name="Eva Toome" userId="65131506-3e0f-46b6-9df2-d52bf8eb10d0" providerId="ADAL" clId="{780DE388-EC89-4618-BCC2-24E7EC23DE58}" dt="2024-09-09T10:47:51.467" v="11"/>
        <pc:sldMkLst>
          <pc:docMk/>
          <pc:sldMk cId="2265456263" sldId="6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READING</a:t>
            </a:r>
          </a:p>
        </c:rich>
      </c:tx>
      <c:layout>
        <c:manualLayout>
          <c:xMode val="edge"/>
          <c:yMode val="edge"/>
          <c:x val="0.39661887922570382"/>
          <c:y val="0.202311138422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1095560232098"/>
          <c:y val="0.26813091480868162"/>
          <c:w val="0.60389044397679026"/>
          <c:h val="0.70868299750662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8-45F7-A80E-68104B5088FE}"/>
              </c:ext>
            </c:extLst>
          </c:dPt>
          <c:dPt>
            <c:idx val="12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3-46EC-973F-63152C17CF8C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18-45F7-A80E-68104B5088FE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55-4BBC-98C5-7ED09403728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8-45F7-A80E-68104B5088FE}"/>
                </c:ext>
              </c:extLst>
            </c:dLbl>
            <c:dLbl>
              <c:idx val="1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3-46EC-973F-63152C17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I.B1.2.2'!$Z$10:$Z$24</c:f>
              <c:strCache>
                <c:ptCount val="15"/>
                <c:pt idx="0">
                  <c:v>Singapore</c:v>
                </c:pt>
                <c:pt idx="1">
                  <c:v>Ireland</c:v>
                </c:pt>
                <c:pt idx="2">
                  <c:v>Japan</c:v>
                </c:pt>
                <c:pt idx="3">
                  <c:v>Korea</c:v>
                </c:pt>
                <c:pt idx="4">
                  <c:v>Taipei (China)</c:v>
                </c:pt>
                <c:pt idx="5">
                  <c:v>ESTONIA</c:v>
                </c:pt>
                <c:pt idx="6">
                  <c:v>Macau (China)</c:v>
                </c:pt>
                <c:pt idx="7">
                  <c:v>Canada</c:v>
                </c:pt>
                <c:pt idx="8">
                  <c:v>USA</c:v>
                </c:pt>
                <c:pt idx="9">
                  <c:v>New Zealand</c:v>
                </c:pt>
                <c:pt idx="10">
                  <c:v>Finland</c:v>
                </c:pt>
                <c:pt idx="11">
                  <c:v>Sweden</c:v>
                </c:pt>
                <c:pt idx="12">
                  <c:v>OECD average</c:v>
                </c:pt>
                <c:pt idx="13">
                  <c:v>Latvia</c:v>
                </c:pt>
                <c:pt idx="14">
                  <c:v>Lithuania</c:v>
                </c:pt>
              </c:strCache>
            </c:strRef>
          </c:cat>
          <c:val>
            <c:numRef>
              <c:f>'Table I.B1.2.2'!$AA$10:$AA$24</c:f>
              <c:numCache>
                <c:formatCode>0</c:formatCode>
                <c:ptCount val="15"/>
                <c:pt idx="0">
                  <c:v>542.55332221747722</c:v>
                </c:pt>
                <c:pt idx="1">
                  <c:v>516.00997530826248</c:v>
                </c:pt>
                <c:pt idx="2">
                  <c:v>515.85461375025886</c:v>
                </c:pt>
                <c:pt idx="3">
                  <c:v>515.41539210099756</c:v>
                </c:pt>
                <c:pt idx="4">
                  <c:v>515.16729010921813</c:v>
                </c:pt>
                <c:pt idx="5">
                  <c:v>511.03033164392804</c:v>
                </c:pt>
                <c:pt idx="6">
                  <c:v>510.40512194014349</c:v>
                </c:pt>
                <c:pt idx="7">
                  <c:v>507.1328958226768</c:v>
                </c:pt>
                <c:pt idx="8">
                  <c:v>503.93757365705233</c:v>
                </c:pt>
                <c:pt idx="9">
                  <c:v>500.85301095569559</c:v>
                </c:pt>
                <c:pt idx="10">
                  <c:v>490.21768481353621</c:v>
                </c:pt>
                <c:pt idx="11">
                  <c:v>486.97515578914386</c:v>
                </c:pt>
                <c:pt idx="12">
                  <c:v>475.58819871431848</c:v>
                </c:pt>
                <c:pt idx="13">
                  <c:v>474.56865073478389</c:v>
                </c:pt>
                <c:pt idx="14">
                  <c:v>471.83422994384318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8-45F7-A80E-68104B50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43256688"/>
        <c:axId val="1014988192"/>
      </c:barChart>
      <c:catAx>
        <c:axId val="643256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014988192"/>
        <c:crosses val="autoZero"/>
        <c:auto val="1"/>
        <c:lblAlgn val="ctr"/>
        <c:lblOffset val="100"/>
        <c:noMultiLvlLbl val="0"/>
      </c:catAx>
      <c:valAx>
        <c:axId val="1014988192"/>
        <c:scaling>
          <c:orientation val="minMax"/>
          <c:max val="600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643256688"/>
        <c:crossesAt val="450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CEDC5">
        <a:alpha val="0"/>
      </a:srgbClr>
    </a:solidFill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Aino" panose="02000603040504020204" pitchFamily="50" charset="0"/>
          <a:ea typeface="+mn-ea"/>
          <a:cs typeface="+mn-cs"/>
        </a:defRPr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dirty="0">
                <a:solidFill>
                  <a:schemeClr val="bg1"/>
                </a:solidFill>
                <a:latin typeface="Aino" panose="02000603040504020204" pitchFamily="50" charset="0"/>
              </a:rPr>
              <a:t>MATHEMATICS</a:t>
            </a:r>
          </a:p>
        </c:rich>
      </c:tx>
      <c:layout>
        <c:manualLayout>
          <c:xMode val="edge"/>
          <c:yMode val="edge"/>
          <c:x val="0.3862845039698431"/>
          <c:y val="0.1984926469813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8403804540106468"/>
          <c:y val="0.26223201265862056"/>
          <c:w val="0.59810739762545351"/>
          <c:h val="0.708595987761887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6B-4E2D-A6AC-413F2DB67624}"/>
              </c:ext>
            </c:extLst>
          </c:dPt>
          <c:dPt>
            <c:idx val="14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3D-42C8-976E-6A9949DCF0A4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6B-4E2D-A6AC-413F2DB6762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B-4E2D-A6AC-413F2DB67624}"/>
                </c:ext>
              </c:extLst>
            </c:dLbl>
            <c:dLbl>
              <c:idx val="1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D-42C8-976E-6A9949DCF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I.B1.2.1'!$X$8:$X$22</c:f>
              <c:strCache>
                <c:ptCount val="15"/>
                <c:pt idx="0">
                  <c:v>Singapore</c:v>
                </c:pt>
                <c:pt idx="1">
                  <c:v>Macau (China)</c:v>
                </c:pt>
                <c:pt idx="2">
                  <c:v>Taipei (China)</c:v>
                </c:pt>
                <c:pt idx="3">
                  <c:v>Hong Kong</c:v>
                </c:pt>
                <c:pt idx="4">
                  <c:v>Japan</c:v>
                </c:pt>
                <c:pt idx="5">
                  <c:v>Korea</c:v>
                </c:pt>
                <c:pt idx="6">
                  <c:v>ESTONIA</c:v>
                </c:pt>
                <c:pt idx="7">
                  <c:v>Switzerland</c:v>
                </c:pt>
                <c:pt idx="8">
                  <c:v>Canada</c:v>
                </c:pt>
                <c:pt idx="9">
                  <c:v>The Netherlands</c:v>
                </c:pt>
                <c:pt idx="10">
                  <c:v>Finland</c:v>
                </c:pt>
                <c:pt idx="11">
                  <c:v>Latvia</c:v>
                </c:pt>
                <c:pt idx="12">
                  <c:v>Sweden</c:v>
                </c:pt>
                <c:pt idx="13">
                  <c:v>Lithuania</c:v>
                </c:pt>
                <c:pt idx="14">
                  <c:v>OECD average</c:v>
                </c:pt>
              </c:strCache>
            </c:strRef>
          </c:cat>
          <c:val>
            <c:numRef>
              <c:f>'Table I.B1.2.1'!$Y$8:$Y$22</c:f>
              <c:numCache>
                <c:formatCode>0</c:formatCode>
                <c:ptCount val="15"/>
                <c:pt idx="0">
                  <c:v>574.66381959322041</c:v>
                </c:pt>
                <c:pt idx="1">
                  <c:v>551.92315306462206</c:v>
                </c:pt>
                <c:pt idx="2">
                  <c:v>547.09416438860569</c:v>
                </c:pt>
                <c:pt idx="3">
                  <c:v>540.35180122868928</c:v>
                </c:pt>
                <c:pt idx="4">
                  <c:v>535.5793059957158</c:v>
                </c:pt>
                <c:pt idx="5">
                  <c:v>527.30250178045833</c:v>
                </c:pt>
                <c:pt idx="6">
                  <c:v>509.9469532247615</c:v>
                </c:pt>
                <c:pt idx="7">
                  <c:v>507.99058644870297</c:v>
                </c:pt>
                <c:pt idx="8">
                  <c:v>496.94789443570392</c:v>
                </c:pt>
                <c:pt idx="9">
                  <c:v>492.67563897849618</c:v>
                </c:pt>
                <c:pt idx="10">
                  <c:v>484.13922563776697</c:v>
                </c:pt>
                <c:pt idx="11">
                  <c:v>483.15945520181771</c:v>
                </c:pt>
                <c:pt idx="12">
                  <c:v>481.76606539700737</c:v>
                </c:pt>
                <c:pt idx="13">
                  <c:v>475.14676197725714</c:v>
                </c:pt>
                <c:pt idx="14">
                  <c:v>472.35764992289683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B-4E2D-A6AC-413F2DB67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20153552"/>
        <c:axId val="1107190336"/>
      </c:barChart>
      <c:catAx>
        <c:axId val="1120153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107190336"/>
        <c:crosses val="autoZero"/>
        <c:auto val="1"/>
        <c:lblAlgn val="ctr"/>
        <c:lblOffset val="100"/>
        <c:noMultiLvlLbl val="0"/>
      </c:catAx>
      <c:valAx>
        <c:axId val="1107190336"/>
        <c:scaling>
          <c:orientation val="minMax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1120153552"/>
        <c:crossesAt val="450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solidFill>
      <a:srgbClr val="E2F0D9">
        <a:alpha val="0"/>
      </a:srgbClr>
    </a:solidFill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NATURAL SCIENCES</a:t>
            </a:r>
          </a:p>
        </c:rich>
      </c:tx>
      <c:layout>
        <c:manualLayout>
          <c:xMode val="edge"/>
          <c:yMode val="edge"/>
          <c:x val="0.38604043932528398"/>
          <c:y val="0.20188867225888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48680768129885"/>
          <c:y val="0.26856783970684917"/>
          <c:w val="0.60181388665361268"/>
          <c:h val="0.708510245745780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3-4E57-9B8F-9C144F4F66E4}"/>
              </c:ext>
            </c:extLst>
          </c:dPt>
          <c:dPt>
            <c:idx val="12"/>
            <c:invertIfNegative val="0"/>
            <c:bubble3D val="0"/>
            <c:spPr>
              <a:solidFill>
                <a:srgbClr val="FCE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3-4E57-9B8F-9C144F4F66E4}"/>
              </c:ext>
            </c:extLst>
          </c:dPt>
          <c:dPt>
            <c:idx val="13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AD-45DB-A588-3801571D9901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43-4E57-9B8F-9C144F4F66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43-4E57-9B8F-9C144F4F66E4}"/>
                </c:ext>
              </c:extLst>
            </c:dLbl>
            <c:dLbl>
              <c:idx val="1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AD-45DB-A588-3801571D9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I.B1.2.3'!$Y$11:$Y$25</c:f>
              <c:strCache>
                <c:ptCount val="15"/>
                <c:pt idx="0">
                  <c:v>Singapore</c:v>
                </c:pt>
                <c:pt idx="1">
                  <c:v>Japan</c:v>
                </c:pt>
                <c:pt idx="2">
                  <c:v>Macau (China)</c:v>
                </c:pt>
                <c:pt idx="3">
                  <c:v>Taipei (China)</c:v>
                </c:pt>
                <c:pt idx="4">
                  <c:v>Korea</c:v>
                </c:pt>
                <c:pt idx="5">
                  <c:v>ESTONIA</c:v>
                </c:pt>
                <c:pt idx="6">
                  <c:v>Hong Kong</c:v>
                </c:pt>
                <c:pt idx="7">
                  <c:v>Canada</c:v>
                </c:pt>
                <c:pt idx="8">
                  <c:v>Finland</c:v>
                </c:pt>
                <c:pt idx="9">
                  <c:v>Australia</c:v>
                </c:pt>
                <c:pt idx="10">
                  <c:v>New Zealand</c:v>
                </c:pt>
                <c:pt idx="11">
                  <c:v>Latvia</c:v>
                </c:pt>
                <c:pt idx="12">
                  <c:v>Sweden</c:v>
                </c:pt>
                <c:pt idx="13">
                  <c:v>OECD average</c:v>
                </c:pt>
                <c:pt idx="14">
                  <c:v>Lithuania</c:v>
                </c:pt>
              </c:strCache>
            </c:strRef>
          </c:cat>
          <c:val>
            <c:numRef>
              <c:f>'Table I.B1.2.3'!$Z$11:$Z$25</c:f>
              <c:numCache>
                <c:formatCode>0</c:formatCode>
                <c:ptCount val="15"/>
                <c:pt idx="0">
                  <c:v>561.4332749173002</c:v>
                </c:pt>
                <c:pt idx="1">
                  <c:v>546.63445355005797</c:v>
                </c:pt>
                <c:pt idx="2">
                  <c:v>543.09628119319723</c:v>
                </c:pt>
                <c:pt idx="3">
                  <c:v>537.38038104778059</c:v>
                </c:pt>
                <c:pt idx="4">
                  <c:v>527.82241827081282</c:v>
                </c:pt>
                <c:pt idx="5">
                  <c:v>525.81177849436551</c:v>
                </c:pt>
                <c:pt idx="6">
                  <c:v>520.41867949977677</c:v>
                </c:pt>
                <c:pt idx="7">
                  <c:v>515.01667599823065</c:v>
                </c:pt>
                <c:pt idx="8">
                  <c:v>510.95885052909239</c:v>
                </c:pt>
                <c:pt idx="9">
                  <c:v>507.00086934857183</c:v>
                </c:pt>
                <c:pt idx="10">
                  <c:v>504</c:v>
                </c:pt>
                <c:pt idx="11">
                  <c:v>493.8427670445007</c:v>
                </c:pt>
                <c:pt idx="12">
                  <c:v>493.54931908196386</c:v>
                </c:pt>
                <c:pt idx="13">
                  <c:v>484.64552478874452</c:v>
                </c:pt>
                <c:pt idx="14">
                  <c:v>484.46340575011436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43-4E57-9B8F-9C144F4F6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66137936"/>
        <c:axId val="895854656"/>
      </c:barChart>
      <c:catAx>
        <c:axId val="866137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895854656"/>
        <c:crosses val="autoZero"/>
        <c:auto val="1"/>
        <c:lblAlgn val="ctr"/>
        <c:lblOffset val="100"/>
        <c:noMultiLvlLbl val="0"/>
      </c:catAx>
      <c:valAx>
        <c:axId val="895854656"/>
        <c:scaling>
          <c:orientation val="minMax"/>
          <c:max val="600"/>
          <c:min val="44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86613793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0"/>
      </a:schemeClr>
    </a:solidFill>
    <a:ln>
      <a:noFill/>
    </a:ln>
    <a:effectLst/>
  </c:spPr>
  <c:txPr>
    <a:bodyPr rot="-5400000" vert="horz"/>
    <a:lstStyle/>
    <a:p>
      <a:pPr>
        <a:defRPr sz="1050"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54225562798816"/>
          <c:y val="0.10411778307714945"/>
          <c:w val="0.37779426111523196"/>
          <c:h val="0.5064219197791392"/>
        </c:manualLayout>
      </c:layout>
      <c:doughnutChart>
        <c:varyColors val="1"/>
        <c:ser>
          <c:idx val="0"/>
          <c:order val="0"/>
          <c:tx>
            <c:strRef>
              <c:f>Leht1!$B$1</c:f>
              <c:strCache>
                <c:ptCount val="1"/>
                <c:pt idx="0">
                  <c:v>Müük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0F-4CD4-83FE-9E60E001445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F-4CD4-83FE-9E60E001445C}"/>
              </c:ext>
            </c:extLst>
          </c:dPt>
          <c:dPt>
            <c:idx val="2"/>
            <c:bubble3D val="0"/>
            <c:spPr>
              <a:solidFill>
                <a:srgbClr val="0078F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0F-4CD4-83FE-9E60E00144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0-4466-A0CE-1784A2C79E6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215644604814232"/>
                      <c:h val="0.11738391145014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0F-4CD4-83FE-9E60E00144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6329046422910398"/>
                      <c:h val="0.15568326470361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0F-4CD4-83FE-9E60E00144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0F-4CD4-83FE-9E60E00144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kumimoji="0" lang="en-US" sz="1600" b="0" i="0" u="none" strike="noStrike" kern="1200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Leht1!$A$2:$A$5</c:f>
              <c:numCache>
                <c:formatCode>General</c:formatCode>
                <c:ptCount val="4"/>
              </c:numCache>
            </c:numRef>
          </c:cat>
          <c:val>
            <c:numRef>
              <c:f>Leht1!$B$2:$B$5</c:f>
              <c:numCache>
                <c:formatCode>0%</c:formatCode>
                <c:ptCount val="4"/>
                <c:pt idx="0">
                  <c:v>0.11</c:v>
                </c:pt>
                <c:pt idx="1">
                  <c:v>0.06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F-4CD4-83FE-9E60E0014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01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0.66424</cdr:x>
      <cdr:y>0.09909</cdr:y>
    </cdr:from>
    <cdr:to>
      <cdr:x>0.86823</cdr:x>
      <cdr:y>0.23681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6FA4EC-572B-3EFA-1600-ABB5CFC8E645}"/>
            </a:ext>
          </a:extLst>
        </cdr:cNvPr>
        <cdr:cNvSpPr txBox="1"/>
      </cdr:nvSpPr>
      <cdr:spPr>
        <a:xfrm xmlns:a="http://schemas.openxmlformats.org/drawingml/2006/main">
          <a:off x="2977383" y="6579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t-E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09.09.2024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68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12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0B35F9D2-F2B0-4296-83CA-FCB693FDD76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/>
          </a:p>
        </p:txBody>
      </p:sp>
    </p:spTree>
    <p:extLst>
      <p:ext uri="{BB962C8B-B14F-4D97-AF65-F5344CB8AC3E}">
        <p14:creationId xmlns:p14="http://schemas.microsoft.com/office/powerpoint/2010/main" val="1755882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13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E-DIARY PLATFORM EKOOL IN 2002,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t-E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14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99% of </a:t>
            </a:r>
            <a:r>
              <a:rPr lang="et-EE" err="1"/>
              <a:t>kindergartens</a:t>
            </a:r>
            <a:r>
              <a:rPr lang="et-EE"/>
              <a:t> and 98% of </a:t>
            </a:r>
            <a:r>
              <a:rPr lang="et-EE" err="1"/>
              <a:t>schools</a:t>
            </a:r>
            <a:r>
              <a:rPr lang="et-EE"/>
              <a:t> took part in </a:t>
            </a:r>
            <a:r>
              <a:rPr lang="et-EE" err="1"/>
              <a:t>ProgeTiger</a:t>
            </a:r>
            <a:r>
              <a:rPr lang="et-EE"/>
              <a:t> programme, </a:t>
            </a:r>
            <a:r>
              <a:rPr lang="et-EE" i="1"/>
              <a:t>Education and </a:t>
            </a:r>
            <a:r>
              <a:rPr lang="et-EE" i="1" err="1"/>
              <a:t>Youth</a:t>
            </a:r>
            <a:r>
              <a:rPr lang="et-EE" i="1"/>
              <a:t> </a:t>
            </a:r>
            <a:r>
              <a:rPr lang="et-EE" i="1" err="1"/>
              <a:t>Board</a:t>
            </a:r>
            <a:r>
              <a:rPr lang="et-EE" i="1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8.86% of all </a:t>
            </a:r>
            <a:r>
              <a:rPr lang="et-EE" err="1"/>
              <a:t>students</a:t>
            </a:r>
            <a:r>
              <a:rPr lang="et-EE"/>
              <a:t> </a:t>
            </a:r>
            <a:r>
              <a:rPr lang="et-EE" err="1"/>
              <a:t>studied</a:t>
            </a:r>
            <a:r>
              <a:rPr lang="et-EE"/>
              <a:t> ICT (BA+MA)</a:t>
            </a:r>
            <a:r>
              <a:rPr lang="et-E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2019/2020 40% of ICT Master </a:t>
            </a:r>
            <a:r>
              <a:rPr lang="et-EE" err="1"/>
              <a:t>students</a:t>
            </a:r>
            <a:r>
              <a:rPr lang="et-EE"/>
              <a:t> </a:t>
            </a:r>
            <a:r>
              <a:rPr lang="et-EE" err="1"/>
              <a:t>were</a:t>
            </a:r>
            <a:r>
              <a:rPr lang="et-EE"/>
              <a:t> </a:t>
            </a:r>
            <a:r>
              <a:rPr lang="et-EE" err="1"/>
              <a:t>female</a:t>
            </a:r>
            <a:r>
              <a:rPr lang="et-EE"/>
              <a:t> in Estonia, </a:t>
            </a:r>
            <a:r>
              <a:rPr lang="et-EE" i="0" u="sng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/>
          </a:p>
          <a:p>
            <a:pPr marL="171450" indent="-171450">
              <a:buFontTx/>
              <a:buChar char="-"/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15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t-EE" dirty="0" err="1"/>
              <a:t>Source</a:t>
            </a:r>
            <a:r>
              <a:rPr lang="et-EE" dirty="0"/>
              <a:t>: The </a:t>
            </a:r>
            <a:r>
              <a:rPr lang="et-EE" dirty="0" err="1"/>
              <a:t>Ministry</a:t>
            </a:r>
            <a:r>
              <a:rPr lang="et-EE" dirty="0"/>
              <a:t> of Education and Research</a:t>
            </a:r>
            <a:br>
              <a:rPr lang="et-EE" dirty="0"/>
            </a:br>
            <a:r>
              <a:rPr lang="et-EE" dirty="0"/>
              <a:t>- HM tulemusaruande analüütiline osa, 2022, https://www.hm.ee/sites/default/files/documents/2023-08/2022_TA_anal%C3%BC%C3%BCtiline_lisa.pdf</a:t>
            </a:r>
            <a:br>
              <a:rPr lang="et-EE" dirty="0"/>
            </a:br>
            <a:r>
              <a:rPr lang="et-EE" dirty="0"/>
              <a:t>-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Youth Work Satisfaction Survey 2020</a:t>
            </a:r>
            <a:r>
              <a:rPr lang="et-EE" dirty="0"/>
              <a:t>, https://www.hm.ee/sites/default/files/documents/2022-10/noorsootoo_tegevuste_rahulolu_2020_lopparuanne.pdf</a:t>
            </a:r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17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</a:t>
            </a:r>
            <a:r>
              <a:rPr lang="et-EE" dirty="0"/>
              <a:t>21</a:t>
            </a:r>
            <a:r>
              <a:rPr lang="en-US" dirty="0"/>
              <a:t>.1% vs </a:t>
            </a:r>
            <a:r>
              <a:rPr lang="et-EE" dirty="0"/>
              <a:t>11.9</a:t>
            </a:r>
            <a:r>
              <a:rPr lang="en-US" dirty="0"/>
              <a:t>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2022</a:t>
            </a:r>
            <a:r>
              <a:rPr lang="en-US" dirty="0"/>
              <a:t>). </a:t>
            </a:r>
            <a:endParaRPr lang="et-E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t-EE" dirty="0" err="1"/>
              <a:t>Source</a:t>
            </a:r>
            <a:r>
              <a:rPr lang="et-EE" dirty="0"/>
              <a:t>: https://ec.europa.eu/eurostat/statistics-explained/index.php?title=Adult_learning_statistics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18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19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0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20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91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7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t-EE" sz="1200" b="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EDUCATED TEACHERS. 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Estonian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bachelor's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Estonia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trusting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end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trust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Estonia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successfully</a:t>
            </a:r>
            <a:r>
              <a:rPr lang="et-EE" dirty="0"/>
              <a:t> </a:t>
            </a:r>
            <a:r>
              <a:rPr lang="et-EE" dirty="0" err="1"/>
              <a:t>implemented</a:t>
            </a:r>
            <a:r>
              <a:rPr lang="et-EE" dirty="0"/>
              <a:t> </a:t>
            </a:r>
            <a:r>
              <a:rPr lang="et-EE" dirty="0" err="1"/>
              <a:t>an</a:t>
            </a:r>
            <a:r>
              <a:rPr lang="et-EE" dirty="0"/>
              <a:t> INCLUSIVE </a:t>
            </a:r>
            <a:r>
              <a:rPr lang="et-EE" sz="1200" dirty="0"/>
              <a:t>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 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by </a:t>
            </a:r>
            <a:r>
              <a:rPr lang="et-EE" dirty="0" err="1"/>
              <a:t>psychologists</a:t>
            </a:r>
            <a:r>
              <a:rPr lang="et-EE" dirty="0"/>
              <a:t>,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at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EDUCATION IS FREE-OF-CHARGE 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 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72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</a:rPr>
              <a:t>Estonia's educational system is older than the country itself. </a:t>
            </a:r>
            <a:r>
              <a:rPr lang="en-US" dirty="0"/>
              <a:t>Education in the native language came first, followed by the educational movement in the 19th century. This led to the creation of the state. 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dirty="0" err="1"/>
              <a:t>Educational</a:t>
            </a:r>
            <a:r>
              <a:rPr lang="et-EE" sz="1200" dirty="0"/>
              <a:t> </a:t>
            </a:r>
            <a:r>
              <a:rPr lang="et-EE" sz="1200" dirty="0" err="1"/>
              <a:t>mindset</a:t>
            </a:r>
            <a:r>
              <a:rPr lang="et-EE" sz="1200" dirty="0"/>
              <a:t> </a:t>
            </a:r>
            <a:r>
              <a:rPr lang="en-US" sz="1200" i="0" dirty="0"/>
              <a:t>has always been both a guarantee of </a:t>
            </a:r>
            <a:r>
              <a:rPr lang="en-US" sz="1200" i="0" dirty="0" err="1"/>
              <a:t>individuaal</a:t>
            </a:r>
            <a:r>
              <a:rPr lang="en-US" sz="1200" i="0" dirty="0"/>
              <a:t> success and one of the main drivers of the country’s development.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n-US" b="0" i="0" dirty="0">
                <a:solidFill>
                  <a:srgbClr val="808080"/>
                </a:solidFill>
                <a:effectLst/>
                <a:latin typeface="trebuchet ms" panose="020B0603020202020204" pitchFamily="34" charset="0"/>
              </a:rPr>
              <a:t> </a:t>
            </a:r>
            <a:endParaRPr lang="et-EE" i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–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The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slides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provide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an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overview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of a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selection of important educational reforms and initiatives since the 1990s</a:t>
            </a:r>
            <a:b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t-EE" sz="2800" b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Additional</a:t>
            </a:r>
            <a: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info:</a:t>
            </a:r>
            <a:endParaRPr lang="et-E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014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03651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dirty="0" err="1"/>
              <a:t>Data</a:t>
            </a:r>
            <a:r>
              <a:rPr lang="et-EE" sz="1200" dirty="0"/>
              <a:t> </a:t>
            </a:r>
            <a:r>
              <a:rPr lang="et-EE" sz="1200" dirty="0" err="1"/>
              <a:t>source</a:t>
            </a:r>
            <a:r>
              <a:rPr lang="et-EE" sz="1200" dirty="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Aug 2024</a:t>
            </a:r>
            <a:br>
              <a:rPr lang="et-EE" sz="1200" dirty="0"/>
            </a:br>
            <a:endParaRPr lang="et-E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sz="1200" dirty="0"/>
              <a:t>Compulsory education starts </a:t>
            </a:r>
            <a:r>
              <a:rPr lang="et-EE" sz="1200" dirty="0"/>
              <a:t>at </a:t>
            </a:r>
            <a:r>
              <a:rPr lang="et-EE" sz="1200" dirty="0" err="1"/>
              <a:t>the</a:t>
            </a:r>
            <a:r>
              <a:rPr lang="et-EE" sz="1200" dirty="0"/>
              <a:t> </a:t>
            </a:r>
            <a:r>
              <a:rPr lang="et-EE" sz="1200" dirty="0" err="1"/>
              <a:t>age</a:t>
            </a:r>
            <a:r>
              <a:rPr lang="et-EE" sz="1200" dirty="0"/>
              <a:t> of </a:t>
            </a:r>
            <a:r>
              <a:rPr lang="et-EE" sz="1200" dirty="0" err="1"/>
              <a:t>seven</a:t>
            </a:r>
            <a:r>
              <a:rPr lang="et-EE" sz="1200" dirty="0"/>
              <a:t> and </a:t>
            </a:r>
            <a:r>
              <a:rPr lang="et-EE" sz="1200" dirty="0" err="1"/>
              <a:t>lasts</a:t>
            </a:r>
            <a:r>
              <a:rPr lang="et-EE" sz="1200" dirty="0"/>
              <a:t> from </a:t>
            </a:r>
            <a:r>
              <a:rPr lang="et-EE" sz="1200" dirty="0" err="1"/>
              <a:t>grades</a:t>
            </a:r>
            <a:r>
              <a:rPr lang="et-EE" sz="1200" dirty="0"/>
              <a:t> 1 </a:t>
            </a:r>
            <a:r>
              <a:rPr lang="et-EE" sz="1200" dirty="0" err="1"/>
              <a:t>to</a:t>
            </a:r>
            <a:r>
              <a:rPr lang="et-EE" sz="1200" dirty="0"/>
              <a:t> 9.</a:t>
            </a: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11%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 In </a:t>
            </a:r>
            <a:r>
              <a:rPr lang="et-EE" sz="1200" dirty="0" err="1"/>
              <a:t>both</a:t>
            </a:r>
            <a:r>
              <a:rPr lang="et-EE" sz="1200" dirty="0"/>
              <a:t> </a:t>
            </a:r>
            <a:r>
              <a:rPr lang="et-EE" sz="1200" dirty="0" err="1"/>
              <a:t>cases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  <a:p>
            <a:pPr rtl="0"/>
            <a:endParaRPr lang="et-EE" dirty="0"/>
          </a:p>
          <a:p>
            <a:pPr rtl="0"/>
            <a:endParaRPr lang="en-US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10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275340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397550"/>
            <a:ext cx="10275339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024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heading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1pPr>
            <a:lvl2pPr marL="3619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2pPr>
            <a:lvl3pPr marL="542925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3pPr>
            <a:lvl4pPr marL="714375" indent="-17145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4pPr>
            <a:lvl5pPr marL="8953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accent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31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03" y="3553755"/>
            <a:ext cx="8443912" cy="2221574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109" y="5550959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5E97E40-18DF-C1AD-CDA1-41F681DD2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4041" y="1"/>
            <a:ext cx="1954071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781" r:id="rId2"/>
    <p:sldLayoutId id="2147483903" r:id="rId3"/>
    <p:sldLayoutId id="2147483827" r:id="rId4"/>
    <p:sldLayoutId id="2147483913" r:id="rId5"/>
    <p:sldLayoutId id="2147483895" r:id="rId6"/>
    <p:sldLayoutId id="2147483918" r:id="rId7"/>
    <p:sldLayoutId id="2147483894" r:id="rId8"/>
    <p:sldLayoutId id="2147483731" r:id="rId9"/>
    <p:sldLayoutId id="2147483692" r:id="rId10"/>
    <p:sldLayoutId id="2147483698" r:id="rId11"/>
    <p:sldLayoutId id="2147483778" r:id="rId12"/>
    <p:sldLayoutId id="2147483686" r:id="rId13"/>
    <p:sldLayoutId id="2147483711" r:id="rId14"/>
    <p:sldLayoutId id="2147483716" r:id="rId15"/>
    <p:sldLayoutId id="2147483773" r:id="rId16"/>
    <p:sldLayoutId id="2147483858" r:id="rId17"/>
    <p:sldLayoutId id="2147483776" r:id="rId18"/>
    <p:sldLayoutId id="2147483890" r:id="rId19"/>
    <p:sldLayoutId id="2147483891" r:id="rId20"/>
    <p:sldLayoutId id="2147483727" r:id="rId21"/>
    <p:sldLayoutId id="2147483914" r:id="rId22"/>
    <p:sldLayoutId id="2147483917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hyperlink" Target="https://www.educationestonia.org/estonia-no-1-in-europe-for-digital-learning/" TargetMode="Externa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notesSlide" Target="../notesSlides/notesSlide8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8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FF442-FAEF-52AE-87E0-72C5FFE27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5" y="-1"/>
            <a:ext cx="12199455" cy="685800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CA23FC8D-0A8B-C761-CBD4-57E7F6A671FD}"/>
              </a:ext>
            </a:extLst>
          </p:cNvPr>
          <p:cNvSpPr/>
          <p:nvPr/>
        </p:nvSpPr>
        <p:spPr>
          <a:xfrm>
            <a:off x="-7455" y="-2"/>
            <a:ext cx="12199454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4000"/>
                </a:srgbClr>
              </a:gs>
              <a:gs pos="74000">
                <a:srgbClr val="000000">
                  <a:alpha val="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endParaRPr lang="et-EE" sz="2200" b="0" strike="noStrike" spc="-1">
              <a:latin typeface="Calibri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et-EE" sz="800" b="0" strike="noStrike" spc="-1">
              <a:latin typeface="Calibri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3" y="3474242"/>
            <a:ext cx="8443912" cy="2221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dirty="0"/>
              <a:t>Estonia. </a:t>
            </a:r>
            <a:br>
              <a:rPr lang="et-EE" dirty="0"/>
            </a:br>
            <a:r>
              <a:rPr lang="et-EE" dirty="0" err="1"/>
              <a:t>Smart</a:t>
            </a:r>
            <a:r>
              <a:rPr lang="et-EE" dirty="0"/>
              <a:t> </a:t>
            </a:r>
            <a:r>
              <a:rPr lang="et-EE" dirty="0" err="1"/>
              <a:t>solutions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education</a:t>
            </a:r>
            <a:r>
              <a:rPr lang="et-EE" dirty="0"/>
              <a:t> </a:t>
            </a:r>
            <a:r>
              <a:rPr lang="et-EE" dirty="0" err="1"/>
              <a:t>innovation</a:t>
            </a:r>
            <a:endParaRPr lang="et-EE" dirty="0"/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736DACB7-217B-6480-FD46-761FA4CD3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109" y="5550959"/>
            <a:ext cx="7559676" cy="668216"/>
          </a:xfrm>
        </p:spPr>
        <p:txBody>
          <a:bodyPr/>
          <a:lstStyle/>
          <a:p>
            <a:endParaRPr lang="et-EE" dirty="0"/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D8B1F4E-75B2-DCBA-B822-22FAF536B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8458" y="0"/>
            <a:ext cx="216978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607" y="65316"/>
            <a:ext cx="11469645" cy="6881787"/>
          </a:xfrm>
          <a:prstGeom prst="rect">
            <a:avLst/>
          </a:prstGeom>
        </p:spPr>
      </p:pic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377E688-B687-F3A6-A381-3F4B342A9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16421"/>
              </p:ext>
            </p:extLst>
          </p:nvPr>
        </p:nvGraphicFramePr>
        <p:xfrm>
          <a:off x="-487018" y="3520318"/>
          <a:ext cx="5739129" cy="428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ksti kohatäide 1">
            <a:extLst>
              <a:ext uri="{FF2B5EF4-FFF2-40B4-BE49-F238E27FC236}">
                <a16:creationId xmlns:a16="http://schemas.microsoft.com/office/drawing/2014/main" id="{75F026E8-7594-AAD8-EBDE-9EA05DEEB6CE}"/>
              </a:ext>
            </a:extLst>
          </p:cNvPr>
          <p:cNvSpPr txBox="1">
            <a:spLocks/>
          </p:cNvSpPr>
          <p:nvPr/>
        </p:nvSpPr>
        <p:spPr>
          <a:xfrm>
            <a:off x="1607090" y="4552363"/>
            <a:ext cx="1671357" cy="9965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Schools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>
                <a:latin typeface="+mj-lt"/>
              </a:rPr>
              <a:t>are </a:t>
            </a:r>
            <a:r>
              <a:rPr lang="et-EE" dirty="0" err="1">
                <a:latin typeface="+mj-lt"/>
              </a:rPr>
              <a:t>mainly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municipal</a:t>
            </a:r>
            <a:endParaRPr lang="et-EE" dirty="0">
              <a:latin typeface="+mj-lt"/>
            </a:endParaRPr>
          </a:p>
        </p:txBody>
      </p:sp>
      <p:sp>
        <p:nvSpPr>
          <p:cNvPr id="35" name="Teksti kohatäide 1">
            <a:extLst>
              <a:ext uri="{FF2B5EF4-FFF2-40B4-BE49-F238E27FC236}">
                <a16:creationId xmlns:a16="http://schemas.microsoft.com/office/drawing/2014/main" id="{81BC0AA0-3264-83DE-4D9F-E2DB5A5E742C}"/>
              </a:ext>
            </a:extLst>
          </p:cNvPr>
          <p:cNvSpPr txBox="1">
            <a:spLocks/>
          </p:cNvSpPr>
          <p:nvPr/>
        </p:nvSpPr>
        <p:spPr>
          <a:xfrm>
            <a:off x="623888" y="624827"/>
            <a:ext cx="4824412" cy="6688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400" dirty="0">
                <a:latin typeface="+mj-lt"/>
              </a:rPr>
              <a:t>General </a:t>
            </a:r>
            <a:r>
              <a:rPr lang="et-EE" sz="2400" dirty="0" err="1">
                <a:latin typeface="+mj-lt"/>
              </a:rPr>
              <a:t>education</a:t>
            </a:r>
            <a:r>
              <a:rPr lang="et-EE" sz="2400" dirty="0">
                <a:latin typeface="+mj-lt"/>
              </a:rPr>
              <a:t>:</a:t>
            </a:r>
          </a:p>
        </p:txBody>
      </p:sp>
      <p:grpSp>
        <p:nvGrpSpPr>
          <p:cNvPr id="54" name="Rühm 53">
            <a:extLst>
              <a:ext uri="{FF2B5EF4-FFF2-40B4-BE49-F238E27FC236}">
                <a16:creationId xmlns:a16="http://schemas.microsoft.com/office/drawing/2014/main" id="{8D807E69-FD02-B00A-E3F8-58B7A268D14C}"/>
              </a:ext>
            </a:extLst>
          </p:cNvPr>
          <p:cNvGrpSpPr/>
          <p:nvPr/>
        </p:nvGrpSpPr>
        <p:grpSpPr>
          <a:xfrm>
            <a:off x="602065" y="1172431"/>
            <a:ext cx="2375625" cy="2933379"/>
            <a:chOff x="602065" y="1136149"/>
            <a:chExt cx="2375625" cy="2933379"/>
          </a:xfrm>
        </p:grpSpPr>
        <p:grpSp>
          <p:nvGrpSpPr>
            <p:cNvPr id="36" name="Rühm 35">
              <a:extLst>
                <a:ext uri="{FF2B5EF4-FFF2-40B4-BE49-F238E27FC236}">
                  <a16:creationId xmlns:a16="http://schemas.microsoft.com/office/drawing/2014/main" id="{C6719BCB-4D7C-2448-B418-9D1E34A52594}"/>
                </a:ext>
              </a:extLst>
            </p:cNvPr>
            <p:cNvGrpSpPr/>
            <p:nvPr/>
          </p:nvGrpSpPr>
          <p:grpSpPr>
            <a:xfrm>
              <a:off x="611961" y="1136149"/>
              <a:ext cx="2353800" cy="601207"/>
              <a:chOff x="621403" y="2878512"/>
              <a:chExt cx="2353800" cy="60120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A168AC9-4639-9847-4268-DA9F81276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403" y="2878512"/>
                <a:ext cx="15410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163 600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DE94F4-A1C5-3157-E0AD-1C64A75A4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290" y="3233498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students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Rühm 38">
              <a:extLst>
                <a:ext uri="{FF2B5EF4-FFF2-40B4-BE49-F238E27FC236}">
                  <a16:creationId xmlns:a16="http://schemas.microsoft.com/office/drawing/2014/main" id="{19E8DD82-0C75-204F-AED0-87AF61C8A00A}"/>
                </a:ext>
              </a:extLst>
            </p:cNvPr>
            <p:cNvGrpSpPr/>
            <p:nvPr/>
          </p:nvGrpSpPr>
          <p:grpSpPr>
            <a:xfrm>
              <a:off x="608625" y="1905888"/>
              <a:ext cx="2369065" cy="617388"/>
              <a:chOff x="618067" y="3827159"/>
              <a:chExt cx="2369065" cy="61738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5EFF677-E06B-DC1E-D915-722A5CE98D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067" y="3827159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17 500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8B0521-5FCB-9CF4-A427-7853222B5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19" y="4198326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teachers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A5D6537F-7539-BE62-87C6-6E2CD941A36D}"/>
                </a:ext>
              </a:extLst>
            </p:cNvPr>
            <p:cNvGrpSpPr/>
            <p:nvPr/>
          </p:nvGrpSpPr>
          <p:grpSpPr>
            <a:xfrm>
              <a:off x="602065" y="2694940"/>
              <a:ext cx="1935550" cy="1374588"/>
              <a:chOff x="623435" y="4822942"/>
              <a:chExt cx="1935550" cy="137458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692B36-B524-E374-5B26-0A5085B28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35" y="4822942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510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B10F2D0-7238-0F77-D4CD-E68FC06200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30" y="5212645"/>
                <a:ext cx="192565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schools</a:t>
                </a:r>
                <a:endParaRPr lang="et-EE" sz="1600" dirty="0">
                  <a:solidFill>
                    <a:schemeClr val="accent1"/>
                  </a:solidFill>
                  <a:latin typeface="Aino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 </a:t>
                </a: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Rühm 46">
            <a:extLst>
              <a:ext uri="{FF2B5EF4-FFF2-40B4-BE49-F238E27FC236}">
                <a16:creationId xmlns:a16="http://schemas.microsoft.com/office/drawing/2014/main" id="{C74554AF-2315-1598-C6EF-45D7FC56AB49}"/>
              </a:ext>
            </a:extLst>
          </p:cNvPr>
          <p:cNvGrpSpPr/>
          <p:nvPr/>
        </p:nvGrpSpPr>
        <p:grpSpPr>
          <a:xfrm>
            <a:off x="609897" y="4909846"/>
            <a:ext cx="1935550" cy="1231087"/>
            <a:chOff x="623435" y="5262701"/>
            <a:chExt cx="1935550" cy="12310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E983AD-361E-B5BD-BC7C-F5C08567F095}"/>
                </a:ext>
              </a:extLst>
            </p:cNvPr>
            <p:cNvSpPr txBox="1">
              <a:spLocks/>
            </p:cNvSpPr>
            <p:nvPr/>
          </p:nvSpPr>
          <p:spPr>
            <a:xfrm>
              <a:off x="623435" y="5262701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6%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9F892D-2033-8F3F-25E1-CE44BF0A251B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570458"/>
              <a:ext cx="1925655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state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50" name="Rühm 49">
            <a:extLst>
              <a:ext uri="{FF2B5EF4-FFF2-40B4-BE49-F238E27FC236}">
                <a16:creationId xmlns:a16="http://schemas.microsoft.com/office/drawing/2014/main" id="{7CF2A31B-154C-22B5-0873-08323505971B}"/>
              </a:ext>
            </a:extLst>
          </p:cNvPr>
          <p:cNvGrpSpPr/>
          <p:nvPr/>
        </p:nvGrpSpPr>
        <p:grpSpPr>
          <a:xfrm>
            <a:off x="610017" y="5776345"/>
            <a:ext cx="1927598" cy="1022565"/>
            <a:chOff x="631387" y="4968502"/>
            <a:chExt cx="1927598" cy="10225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1CF6AD-0D36-47E6-C2CB-25BA3910FF5C}"/>
                </a:ext>
              </a:extLst>
            </p:cNvPr>
            <p:cNvSpPr txBox="1">
              <a:spLocks/>
            </p:cNvSpPr>
            <p:nvPr/>
          </p:nvSpPr>
          <p:spPr>
            <a:xfrm>
              <a:off x="631387" y="4968502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11%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0FB4E9-BB9A-05FF-C1E3-03E4E9CA5F61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252403"/>
              <a:ext cx="192565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private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3177DCAE-9D9F-DF60-FB3A-8EDD19E92F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120" y="0"/>
            <a:ext cx="6842760" cy="6858000"/>
          </a:xfrm>
          <a:prstGeom prst="rect">
            <a:avLst/>
          </a:prstGeom>
        </p:spPr>
      </p:pic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F403728-FFD7-7178-F158-69578BB4D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BDBD23-A206-0B49-38F2-417A9F0D1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"/>
          <a:stretch/>
        </p:blipFill>
        <p:spPr>
          <a:xfrm>
            <a:off x="9438" y="0"/>
            <a:ext cx="12202801" cy="6857280"/>
          </a:xfrm>
          <a:prstGeom prst="rect">
            <a:avLst/>
          </a:prstGeom>
        </p:spPr>
      </p:pic>
      <p:sp>
        <p:nvSpPr>
          <p:cNvPr id="19" name="CustomShape 1">
            <a:extLst>
              <a:ext uri="{FF2B5EF4-FFF2-40B4-BE49-F238E27FC236}">
                <a16:creationId xmlns:a16="http://schemas.microsoft.com/office/drawing/2014/main" id="{4D7870DA-7E7D-3C33-1ED3-B54A49641843}"/>
              </a:ext>
            </a:extLst>
          </p:cNvPr>
          <p:cNvSpPr/>
          <p:nvPr/>
        </p:nvSpPr>
        <p:spPr>
          <a:xfrm>
            <a:off x="-10800" y="-1169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24000"/>
                </a:srgbClr>
              </a:gs>
              <a:gs pos="64000">
                <a:srgbClr val="0000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b="1" dirty="0"/>
          </a:p>
        </p:txBody>
      </p:sp>
      <p:grpSp>
        <p:nvGrpSpPr>
          <p:cNvPr id="10" name="Group 40">
            <a:extLst>
              <a:ext uri="{FF2B5EF4-FFF2-40B4-BE49-F238E27FC236}">
                <a16:creationId xmlns:a16="http://schemas.microsoft.com/office/drawing/2014/main" id="{2CA005AC-E0FC-4117-8BBA-2EECF2860E46}"/>
              </a:ext>
            </a:extLst>
          </p:cNvPr>
          <p:cNvGrpSpPr/>
          <p:nvPr/>
        </p:nvGrpSpPr>
        <p:grpSpPr>
          <a:xfrm>
            <a:off x="8505127" y="1976324"/>
            <a:ext cx="2347913" cy="1830840"/>
            <a:chOff x="2333347" y="1964475"/>
            <a:chExt cx="2347913" cy="1830840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2nd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in Internet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Freedom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Freedom</a:t>
              </a:r>
              <a:r>
                <a:rPr lang="et-EE" sz="16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House 2023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n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945372" y="1967177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Europe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for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startups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b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and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unicorns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per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capita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1452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startups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and 10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unicorns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,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chemeClr val="accent5"/>
                  </a:solidFill>
                  <a:latin typeface="Aino"/>
                </a:rPr>
                <a:t>Atomico</a:t>
              </a:r>
              <a:r>
                <a:rPr lang="et-EE" sz="1600" dirty="0">
                  <a:solidFill>
                    <a:schemeClr val="accent5"/>
                  </a:solidFill>
                  <a:latin typeface="Aino"/>
                </a:rPr>
                <a:t> 2022</a:t>
              </a:r>
              <a:endParaRPr kumimoji="0" lang="et-EE" sz="1600" b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1336900" y="4614580"/>
            <a:ext cx="2347913" cy="1584619"/>
            <a:chOff x="2333347" y="1964475"/>
            <a:chExt cx="2347913" cy="1584619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i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n Digital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Public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Services,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accent5"/>
                  </a:solidFill>
                  <a:latin typeface="Aino"/>
                </a:rPr>
                <a:t>DESI 2022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1196077" cy="969974"/>
          </a:xfrm>
        </p:spPr>
        <p:txBody>
          <a:bodyPr/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</a:t>
            </a:r>
            <a:r>
              <a:rPr lang="et-EE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t-EE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</a:t>
            </a:r>
            <a:r>
              <a:rPr lang="et-EE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</a:t>
            </a:r>
            <a:b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t-EE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30">
            <a:extLst>
              <a:ext uri="{FF2B5EF4-FFF2-40B4-BE49-F238E27FC236}">
                <a16:creationId xmlns:a16="http://schemas.microsoft.com/office/drawing/2014/main" id="{CC73E2F6-B828-F972-B665-B1B4F80E27BE}"/>
              </a:ext>
            </a:extLst>
          </p:cNvPr>
          <p:cNvGrpSpPr/>
          <p:nvPr/>
        </p:nvGrpSpPr>
        <p:grpSpPr>
          <a:xfrm>
            <a:off x="8113598" y="4637863"/>
            <a:ext cx="3130970" cy="1584619"/>
            <a:chOff x="1941818" y="1964475"/>
            <a:chExt cx="3130970" cy="1584619"/>
          </a:xfrm>
        </p:grpSpPr>
        <p:pic>
          <p:nvPicPr>
            <p:cNvPr id="20" name="Graphic 31">
              <a:extLst>
                <a:ext uri="{FF2B5EF4-FFF2-40B4-BE49-F238E27FC236}">
                  <a16:creationId xmlns:a16="http://schemas.microsoft.com/office/drawing/2014/main" id="{F2C1B441-EDE5-2085-DAD7-55D7D418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47EA98-14CB-6266-5644-F99582556B7F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B9D3F2-F496-0AF1-2C6D-117983D95BC5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i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the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world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for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Digital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Learning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,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CEPS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2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>
            <a:spLocks/>
          </p:cNvSpPr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>
            <a:spLocks/>
          </p:cNvSpPr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>
            <a:spLocks/>
          </p:cNvSpPr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dirty="0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 dirty="0">
                <a:solidFill>
                  <a:schemeClr val="bg1"/>
                </a:solidFill>
                <a:latin typeface="+mj-lt"/>
              </a:rPr>
            </a:b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use</a:t>
            </a: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</p:txBody>
      </p:sp>
      <p:sp>
        <p:nvSpPr>
          <p:cNvPr id="333" name="CustomShape 3"/>
          <p:cNvSpPr>
            <a:spLocks/>
          </p:cNvSpPr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6106661" y="2754659"/>
            <a:ext cx="2542590" cy="1584619"/>
            <a:chOff x="7988250" y="3666105"/>
            <a:chExt cx="2542590" cy="1584619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1in3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 pursues STEM </a:t>
              </a:r>
              <a:b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higher education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762545" y="2754659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of Estonian </a:t>
              </a:r>
              <a:r>
                <a:rPr lang="et-EE" sz="1600" err="1">
                  <a:solidFill>
                    <a:schemeClr val="bg1"/>
                  </a:solidFill>
                </a:rPr>
                <a:t>kindergartens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take part in </a:t>
              </a:r>
              <a:r>
                <a:rPr lang="et-EE" sz="1600" err="1">
                  <a:solidFill>
                    <a:schemeClr val="bg1"/>
                  </a:solidFill>
                </a:rPr>
                <a:t>technology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  <a:r>
                <a:rPr lang="et-EE" sz="1600" err="1">
                  <a:solidFill>
                    <a:schemeClr val="bg1"/>
                  </a:solidFill>
                </a:rPr>
                <a:t>education</a:t>
              </a:r>
              <a:r>
                <a:rPr lang="et-EE" sz="1600">
                  <a:solidFill>
                    <a:schemeClr val="bg1"/>
                  </a:solidFill>
                </a:rPr>
                <a:t> programme </a:t>
              </a:r>
              <a:r>
                <a:rPr lang="et-EE" sz="1600" err="1">
                  <a:solidFill>
                    <a:schemeClr val="bg1"/>
                  </a:solidFill>
                </a:rPr>
                <a:t>ProgeTiger</a:t>
              </a:r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3441794" y="4067825"/>
            <a:ext cx="2983908" cy="2070641"/>
            <a:chOff x="2015349" y="1964475"/>
            <a:chExt cx="2983908" cy="207064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015349" y="3050231"/>
              <a:ext cx="298390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of </a:t>
              </a:r>
              <a:r>
                <a:rPr lang="et-EE" sz="1600" dirty="0" err="1">
                  <a:solidFill>
                    <a:schemeClr val="bg1"/>
                  </a:solidFill>
                </a:rPr>
                <a:t>students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study</a:t>
              </a:r>
              <a:r>
                <a:rPr lang="et-EE" sz="1600" dirty="0">
                  <a:solidFill>
                    <a:schemeClr val="bg1"/>
                  </a:solidFill>
                </a:rPr>
                <a:t> ICT </a:t>
              </a:r>
              <a:br>
                <a:rPr lang="et-EE" sz="1600" dirty="0">
                  <a:solidFill>
                    <a:schemeClr val="bg1"/>
                  </a:solidFill>
                </a:rPr>
              </a:br>
              <a:r>
                <a:rPr lang="et-EE" sz="1600" dirty="0">
                  <a:solidFill>
                    <a:schemeClr val="bg1"/>
                  </a:solidFill>
                </a:rPr>
                <a:t>in Estonia (BA+MA) 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t</a:t>
              </a:r>
              <a:r>
                <a:rPr lang="en-US" sz="1600" dirty="0" err="1">
                  <a:solidFill>
                    <a:schemeClr val="bg1"/>
                  </a:solidFill>
                </a:rPr>
                <a:t>wice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>
                  <a:solidFill>
                    <a:schemeClr val="bg1"/>
                  </a:solidFill>
                </a:rPr>
                <a:t> as </a:t>
              </a:r>
              <a:r>
                <a:rPr lang="et-EE" sz="1600" dirty="0" err="1">
                  <a:solidFill>
                    <a:schemeClr val="bg1"/>
                  </a:solidFill>
                </a:rPr>
                <a:t>many</a:t>
              </a:r>
              <a:r>
                <a:rPr lang="et-EE" sz="1600" dirty="0">
                  <a:solidFill>
                    <a:schemeClr val="bg1"/>
                  </a:solidFill>
                </a:rPr>
                <a:t> as EU </a:t>
              </a:r>
              <a:r>
                <a:rPr lang="et-EE" sz="1600" dirty="0" err="1">
                  <a:solidFill>
                    <a:schemeClr val="bg1"/>
                  </a:solidFill>
                </a:rPr>
                <a:t>average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0078FF"/>
                  </a:solidFill>
                </a:rPr>
                <a:t>Eurostat</a:t>
              </a:r>
              <a:r>
                <a:rPr lang="et-EE" sz="1600" dirty="0">
                  <a:solidFill>
                    <a:srgbClr val="0078FF"/>
                  </a:solidFill>
                </a:rPr>
                <a:t> 2018</a:t>
              </a: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t-EE" dirty="0"/>
              <a:t>The </a:t>
            </a:r>
            <a:r>
              <a:rPr lang="et-EE" dirty="0" err="1"/>
              <a:t>numbers</a:t>
            </a:r>
            <a:br>
              <a:rPr lang="et-EE" dirty="0"/>
            </a:br>
            <a:r>
              <a:rPr lang="et-EE" sz="2800" dirty="0" err="1">
                <a:latin typeface="+mn-lt"/>
              </a:rPr>
              <a:t>Estonia’s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tech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education</a:t>
            </a:r>
            <a:endParaRPr lang="et-EE" sz="5000" dirty="0">
              <a:latin typeface="+mn-lt"/>
            </a:endParaRPr>
          </a:p>
        </p:txBody>
      </p:sp>
      <p:sp>
        <p:nvSpPr>
          <p:cNvPr id="30" name="Ristkülik 29">
            <a:hlinkClick r:id="rId5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4" name="Rühm 3">
            <a:extLst>
              <a:ext uri="{FF2B5EF4-FFF2-40B4-BE49-F238E27FC236}">
                <a16:creationId xmlns:a16="http://schemas.microsoft.com/office/drawing/2014/main" id="{D60BDEAE-209A-42FE-0AA1-82DF82AA312F}"/>
              </a:ext>
            </a:extLst>
          </p:cNvPr>
          <p:cNvGrpSpPr/>
          <p:nvPr/>
        </p:nvGrpSpPr>
        <p:grpSpPr>
          <a:xfrm>
            <a:off x="8330904" y="4067825"/>
            <a:ext cx="2542590" cy="2077061"/>
            <a:chOff x="7988250" y="3666105"/>
            <a:chExt cx="2542590" cy="2077061"/>
          </a:xfrm>
        </p:grpSpPr>
        <p:pic>
          <p:nvPicPr>
            <p:cNvPr id="5" name="Graphic 41">
              <a:extLst>
                <a:ext uri="{FF2B5EF4-FFF2-40B4-BE49-F238E27FC236}">
                  <a16:creationId xmlns:a16="http://schemas.microsoft.com/office/drawing/2014/main" id="{EA864B68-19D1-9533-8495-BD05E2AD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12B867-726A-8913-9EBE-B270468A9958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B39A24-C351-46F8-729D-52731100481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Master’s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 2020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0" y="1"/>
            <a:ext cx="12302840" cy="6856949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>
            <a:spLocks/>
          </p:cNvSpPr>
          <p:nvPr/>
        </p:nvSpPr>
        <p:spPr>
          <a:xfrm>
            <a:off x="0" y="-330"/>
            <a:ext cx="9446704" cy="6857280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52000">
                <a:srgbClr val="000000">
                  <a:alpha val="78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>
            <a:spLocks/>
          </p:cNvSpPr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/>
          <a:p>
            <a:r>
              <a:rPr lang="et-EE" dirty="0" err="1"/>
              <a:t>Youth</a:t>
            </a:r>
            <a:r>
              <a:rPr lang="et-EE" dirty="0"/>
              <a:t> </a:t>
            </a:r>
            <a:r>
              <a:rPr lang="et-EE" dirty="0" err="1"/>
              <a:t>work</a:t>
            </a:r>
            <a:r>
              <a:rPr lang="et-EE" dirty="0"/>
              <a:t> and </a:t>
            </a:r>
            <a:br>
              <a:rPr lang="et-EE" dirty="0"/>
            </a:br>
            <a:r>
              <a:rPr lang="et-EE" dirty="0"/>
              <a:t>h</a:t>
            </a:r>
            <a:r>
              <a:rPr lang="en-US" dirty="0" err="1"/>
              <a:t>obby</a:t>
            </a:r>
            <a:r>
              <a:rPr lang="en-US" dirty="0"/>
              <a:t> education</a:t>
            </a:r>
            <a:br>
              <a:rPr lang="et-EE" dirty="0"/>
            </a:br>
            <a:r>
              <a:rPr lang="et-EE" dirty="0" err="1"/>
              <a:t>offer</a:t>
            </a:r>
            <a:r>
              <a:rPr lang="et-EE" dirty="0"/>
              <a:t> </a:t>
            </a:r>
            <a:r>
              <a:rPr lang="et-EE" dirty="0" err="1"/>
              <a:t>more</a:t>
            </a:r>
            <a:br>
              <a:rPr lang="et-EE" dirty="0"/>
            </a:br>
            <a:r>
              <a:rPr lang="et-EE" dirty="0" err="1"/>
              <a:t>possibilities</a:t>
            </a: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9446705" cy="22431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t-EE" dirty="0"/>
              <a:t>0</a:t>
            </a:r>
            <a:r>
              <a:rPr lang="en-US" dirty="0"/>
              <a:t>% of the 7-1</a:t>
            </a:r>
            <a:r>
              <a:rPr lang="et-EE" dirty="0"/>
              <a:t>9</a:t>
            </a:r>
            <a:r>
              <a:rPr lang="en-US" dirty="0"/>
              <a:t> year olds</a:t>
            </a:r>
            <a:r>
              <a:rPr lang="et-EE" dirty="0"/>
              <a:t> </a:t>
            </a:r>
            <a:r>
              <a:rPr lang="en-US" dirty="0"/>
              <a:t>participate </a:t>
            </a:r>
            <a:br>
              <a:rPr lang="et-EE" dirty="0"/>
            </a:br>
            <a:r>
              <a:rPr lang="en-US" dirty="0"/>
              <a:t>in hobby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hobby</a:t>
            </a:r>
            <a:r>
              <a:rPr lang="et-EE" dirty="0"/>
              <a:t> </a:t>
            </a:r>
            <a:r>
              <a:rPr lang="et-EE" dirty="0" err="1"/>
              <a:t>activities</a:t>
            </a:r>
            <a:endParaRPr lang="et-EE" dirty="0"/>
          </a:p>
          <a:p>
            <a:r>
              <a:rPr lang="en-US" dirty="0"/>
              <a:t>90% of youth </a:t>
            </a:r>
            <a:r>
              <a:rPr lang="et-EE" dirty="0"/>
              <a:t>are </a:t>
            </a:r>
            <a:r>
              <a:rPr lang="et-EE" dirty="0" err="1"/>
              <a:t>satisfied</a:t>
            </a:r>
            <a:r>
              <a:rPr lang="et-EE" dirty="0"/>
              <a:t> </a:t>
            </a:r>
            <a:r>
              <a:rPr lang="en-US" dirty="0"/>
              <a:t>with </a:t>
            </a:r>
            <a:r>
              <a:rPr lang="et-EE" dirty="0" err="1"/>
              <a:t>youth</a:t>
            </a:r>
            <a:r>
              <a:rPr lang="et-EE" dirty="0"/>
              <a:t> </a:t>
            </a:r>
            <a:r>
              <a:rPr lang="et-EE" dirty="0" err="1"/>
              <a:t>work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and </a:t>
            </a:r>
            <a:r>
              <a:rPr lang="en-US" dirty="0"/>
              <a:t>extracurricular activities</a:t>
            </a:r>
            <a:r>
              <a:rPr lang="et-EE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>
            <a:spLocks/>
          </p:cNvSpPr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>
            <a:spLocks/>
          </p:cNvSpPr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74000">
                <a:srgbClr val="000000">
                  <a:alpha val="82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solidFill>
                  <a:schemeClr val="bg1"/>
                </a:solidFill>
              </a:rPr>
              <a:t>Vocational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education</a:t>
            </a:r>
            <a:r>
              <a:rPr lang="et-EE" dirty="0">
                <a:solidFill>
                  <a:schemeClr val="bg1"/>
                </a:solidFill>
              </a:rPr>
              <a:t>: </a:t>
            </a:r>
            <a:r>
              <a:rPr lang="et-EE" dirty="0" err="1">
                <a:solidFill>
                  <a:schemeClr val="bg1"/>
                </a:solidFill>
              </a:rPr>
              <a:t>ensuring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essential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skills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8" y="3411693"/>
            <a:ext cx="6332966" cy="2808288"/>
          </a:xfrm>
        </p:spPr>
        <p:txBody>
          <a:bodyPr anchor="b"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>
                <a:solidFill>
                  <a:schemeClr val="bg1"/>
                </a:solidFill>
              </a:rPr>
              <a:t>VOCATIONAL EDUCATION </a:t>
            </a:r>
            <a:r>
              <a:rPr lang="et-EE" sz="1800" spc="-1" dirty="0" err="1">
                <a:solidFill>
                  <a:srgbClr val="FFFFFF"/>
                </a:solidFill>
              </a:rPr>
              <a:t>has</a:t>
            </a:r>
            <a:r>
              <a:rPr lang="et-EE" sz="1800" spc="-1" dirty="0">
                <a:solidFill>
                  <a:srgbClr val="FFFFFF"/>
                </a:solidFill>
              </a:rPr>
              <a:t> f</a:t>
            </a:r>
            <a:r>
              <a:rPr lang="en-US" sz="1800" spc="-1" dirty="0" err="1">
                <a:solidFill>
                  <a:srgbClr val="FFFFFF"/>
                </a:solidFill>
              </a:rPr>
              <a:t>lexible</a:t>
            </a:r>
            <a:r>
              <a:rPr lang="en-US" sz="1800" spc="-1" dirty="0">
                <a:solidFill>
                  <a:srgbClr val="FFFFFF"/>
                </a:solidFill>
              </a:rPr>
              <a:t> forms of </a:t>
            </a:r>
            <a:r>
              <a:rPr lang="en-US" sz="1800" spc="-1" dirty="0" err="1">
                <a:solidFill>
                  <a:srgbClr val="FFFFFF"/>
                </a:solidFill>
              </a:rPr>
              <a:t>studie</a:t>
            </a:r>
            <a:r>
              <a:rPr lang="et-EE" sz="1800" spc="-1" dirty="0">
                <a:solidFill>
                  <a:srgbClr val="FFFFFF"/>
                </a:solidFill>
              </a:rPr>
              <a:t>s</a:t>
            </a:r>
            <a:r>
              <a:rPr lang="et-EE" sz="1800" spc="-1" dirty="0"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spc="-1" dirty="0">
              <a:latin typeface="Calibri"/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/>
              <a:t>The </a:t>
            </a:r>
            <a:r>
              <a:rPr lang="et-EE" dirty="0" err="1"/>
              <a:t>state</a:t>
            </a:r>
            <a:r>
              <a:rPr lang="et-EE" dirty="0"/>
              <a:t>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special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 (OSKA)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n-US" dirty="0"/>
              <a:t>ANALYSE THE LABOUR MARKET to </a:t>
            </a:r>
            <a:r>
              <a:rPr lang="et-EE" dirty="0" err="1"/>
              <a:t>find</a:t>
            </a:r>
            <a:r>
              <a:rPr lang="et-EE" dirty="0"/>
              <a:t> </a:t>
            </a:r>
            <a:r>
              <a:rPr lang="et-EE" dirty="0" err="1"/>
              <a:t>out</a:t>
            </a:r>
            <a:r>
              <a:rPr lang="en-US" dirty="0"/>
              <a:t>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n-US" dirty="0"/>
              <a:t>skills </a:t>
            </a:r>
            <a:r>
              <a:rPr lang="et-EE" dirty="0"/>
              <a:t>are </a:t>
            </a:r>
            <a:r>
              <a:rPr lang="en-US" dirty="0"/>
              <a:t>needed in the future.</a:t>
            </a:r>
            <a:endParaRPr lang="et-EE" dirty="0"/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dirty="0"/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</a:rPr>
              <a:t>C</a:t>
            </a:r>
            <a:r>
              <a:rPr lang="en-US" spc="-1" dirty="0">
                <a:solidFill>
                  <a:srgbClr val="FFFFFF"/>
                </a:solidFill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t-EE" spc="-1" dirty="0" err="1">
                <a:solidFill>
                  <a:srgbClr val="FFFFFF"/>
                </a:solidFill>
              </a:rPr>
              <a:t>provides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t-EE" spc="-1" dirty="0" err="1">
                <a:solidFill>
                  <a:srgbClr val="FFFFFF"/>
                </a:solidFill>
              </a:rPr>
              <a:t>students</a:t>
            </a:r>
            <a:r>
              <a:rPr lang="et-EE" spc="-1" dirty="0">
                <a:solidFill>
                  <a:srgbClr val="FFFFFF"/>
                </a:solidFill>
              </a:rPr>
              <a:t> r</a:t>
            </a:r>
            <a:r>
              <a:rPr lang="en-US" spc="-1" dirty="0" err="1">
                <a:solidFill>
                  <a:srgbClr val="FFFFFF"/>
                </a:solidFill>
              </a:rPr>
              <a:t>eal</a:t>
            </a:r>
            <a:r>
              <a:rPr lang="en-US" spc="-1" dirty="0">
                <a:solidFill>
                  <a:srgbClr val="FFFFFF"/>
                </a:solidFill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</a:rPr>
              <a:t>their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n-US" spc="-1" dirty="0">
                <a:solidFill>
                  <a:srgbClr val="FFFFFF"/>
                </a:solidFill>
              </a:rPr>
              <a:t>studies</a:t>
            </a:r>
            <a:r>
              <a:rPr lang="et-EE" spc="-1" dirty="0">
                <a:solidFill>
                  <a:srgbClr val="FFFFFF"/>
                </a:solidFill>
              </a:rPr>
              <a:t>.</a:t>
            </a:r>
            <a:endParaRPr lang="et-EE" sz="1800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940" y="0"/>
            <a:ext cx="12191400" cy="68580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>
            <a:spLocks/>
          </p:cNvSpPr>
          <p:nvPr/>
        </p:nvSpPr>
        <p:spPr>
          <a:xfrm>
            <a:off x="-25941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dirty="0" err="1">
                <a:solidFill>
                  <a:schemeClr val="bg1"/>
                </a:solidFill>
                <a:latin typeface="Aino Headline"/>
              </a:rPr>
              <a:t>Internationally</a:t>
            </a:r>
            <a:r>
              <a:rPr lang="et-EE" sz="5000" b="0" strike="noStrike" spc="-1" dirty="0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latin typeface="Aino Headline"/>
              </a:rPr>
              <a:t>acknowledged</a:t>
            </a:r>
            <a:r>
              <a:rPr lang="et-EE" sz="5000" b="0" strike="noStrike" spc="-1" dirty="0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latin typeface="Aino Headline"/>
              </a:rPr>
              <a:t>higher</a:t>
            </a:r>
            <a:r>
              <a:rPr lang="et-EE" sz="5000" b="0" strike="noStrike" spc="-1" dirty="0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latin typeface="Aino Headline"/>
              </a:rPr>
              <a:t>education</a:t>
            </a:r>
            <a:br>
              <a:rPr lang="et-EE" sz="5000" b="0" strike="noStrike" spc="-1" dirty="0">
                <a:solidFill>
                  <a:schemeClr val="bg1"/>
                </a:solidFill>
                <a:latin typeface="Calibri"/>
              </a:rPr>
            </a:br>
            <a:endParaRPr lang="et-EE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11304587" cy="2243138"/>
          </a:xfrm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universities rank high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prestigious ranking systems such as THE and QS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study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e-governance, cybersecurity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projects from self-driving car to space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150 degree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 taught in English,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11 internationally accredited universities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nternationally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diplomas</a:t>
            </a: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-class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12192000" cy="6869451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46926"/>
            <a:ext cx="9446704" cy="974638"/>
          </a:xfrm>
        </p:spPr>
        <p:txBody>
          <a:bodyPr/>
          <a:lstStyle/>
          <a:p>
            <a:r>
              <a:rPr lang="et-EE" dirty="0" err="1"/>
              <a:t>Lifelong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become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a </a:t>
            </a:r>
            <a:r>
              <a:rPr lang="et-EE" dirty="0" err="1"/>
              <a:t>lifestyle</a:t>
            </a:r>
            <a:br>
              <a:rPr lang="et-EE" dirty="0"/>
            </a:br>
            <a:r>
              <a:rPr lang="et-EE" dirty="0"/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82275"/>
            <a:ext cx="3639355" cy="2243138"/>
          </a:xfrm>
        </p:spPr>
        <p:txBody>
          <a:bodyPr/>
          <a:lstStyle/>
          <a:p>
            <a:r>
              <a:rPr lang="en-US" dirty="0"/>
              <a:t>Estonians within the </a:t>
            </a:r>
            <a:br>
              <a:rPr lang="et-EE" dirty="0"/>
            </a:br>
            <a:r>
              <a:rPr lang="en-US" dirty="0"/>
              <a:t>25-64 age group actively participate in learning </a:t>
            </a:r>
            <a:br>
              <a:rPr lang="et-EE" dirty="0"/>
            </a:br>
            <a:r>
              <a:rPr lang="en-US" dirty="0"/>
              <a:t>at almost double the rate </a:t>
            </a:r>
            <a:br>
              <a:rPr lang="et-EE" dirty="0"/>
            </a:br>
            <a:r>
              <a:rPr lang="en-US" dirty="0"/>
              <a:t>of the EU average </a:t>
            </a:r>
            <a:br>
              <a:rPr lang="et-EE" dirty="0"/>
            </a:br>
            <a:r>
              <a:rPr lang="en-US" dirty="0"/>
              <a:t>(</a:t>
            </a:r>
            <a:r>
              <a:rPr lang="et-EE" dirty="0"/>
              <a:t>2</a:t>
            </a:r>
            <a:r>
              <a:rPr lang="en-US" dirty="0"/>
              <a:t>1% vs </a:t>
            </a:r>
            <a:r>
              <a:rPr lang="et-EE" dirty="0"/>
              <a:t>12</a:t>
            </a:r>
            <a:r>
              <a:rPr lang="en-US" dirty="0"/>
              <a:t>%</a:t>
            </a:r>
            <a:r>
              <a:rPr lang="et-EE" dirty="0"/>
              <a:t>, </a:t>
            </a:r>
            <a:r>
              <a:rPr lang="et-EE" dirty="0" err="1"/>
              <a:t>Eurostat</a:t>
            </a:r>
            <a:r>
              <a:rPr lang="en-US" dirty="0"/>
              <a:t> 202</a:t>
            </a:r>
            <a:r>
              <a:rPr lang="et-EE" dirty="0"/>
              <a:t>2</a:t>
            </a:r>
            <a:r>
              <a:rPr lang="en-US" dirty="0"/>
              <a:t>). </a:t>
            </a:r>
            <a:endParaRPr lang="et-E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EE07EB-0C4F-5DBA-9A8C-05BBC91D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57" y="2507141"/>
            <a:ext cx="10944226" cy="1617674"/>
          </a:xfrm>
        </p:spPr>
        <p:txBody>
          <a:bodyPr anchor="ctr"/>
          <a:lstStyle/>
          <a:p>
            <a:pPr marL="0" indent="0" algn="ctr"/>
            <a:r>
              <a:rPr lang="et-EE" sz="4400" dirty="0">
                <a:latin typeface="+mj-lt"/>
              </a:rPr>
              <a:t>W</a:t>
            </a:r>
            <a:r>
              <a:rPr lang="en-US" sz="4400" dirty="0">
                <a:latin typeface="+mj-lt"/>
              </a:rPr>
              <a:t>e truly think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that the best thing we can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give to our children is not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land, house or a bank account,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but good </a:t>
            </a:r>
            <a:r>
              <a:rPr lang="et-EE" sz="4400" dirty="0">
                <a:latin typeface="+mj-lt"/>
              </a:rPr>
              <a:t>e</a:t>
            </a:r>
            <a:r>
              <a:rPr lang="en-US" sz="4400" dirty="0" err="1">
                <a:latin typeface="+mj-lt"/>
              </a:rPr>
              <a:t>ducation</a:t>
            </a:r>
            <a:r>
              <a:rPr lang="et-EE" sz="4400" dirty="0">
                <a:latin typeface="+mj-lt"/>
              </a:rPr>
              <a:t>.</a:t>
            </a:r>
            <a:endParaRPr lang="et-EE" sz="4400" dirty="0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28962" y="6124685"/>
            <a:ext cx="7559675" cy="352425"/>
          </a:xfrm>
        </p:spPr>
        <p:txBody>
          <a:bodyPr/>
          <a:lstStyle/>
          <a:p>
            <a:r>
              <a:rPr lang="et-EE" dirty="0"/>
              <a:t>T. H. Ilves,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former</a:t>
            </a:r>
            <a:r>
              <a:rPr lang="et-EE" dirty="0"/>
              <a:t> president of Estonia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sp>
        <p:nvSpPr>
          <p:cNvPr id="10" name="Teksti kohatäide 261">
            <a:extLst>
              <a:ext uri="{FF2B5EF4-FFF2-40B4-BE49-F238E27FC236}">
                <a16:creationId xmlns:a16="http://schemas.microsoft.com/office/drawing/2014/main" id="{CD7A3B4E-26F7-3939-32D5-84C81CD5DB3B}"/>
              </a:ext>
            </a:extLst>
          </p:cNvPr>
          <p:cNvSpPr txBox="1">
            <a:spLocks/>
          </p:cNvSpPr>
          <p:nvPr/>
        </p:nvSpPr>
        <p:spPr>
          <a:xfrm>
            <a:off x="2032567" y="5948839"/>
            <a:ext cx="7559676" cy="351692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dirty="0">
                <a:solidFill>
                  <a:schemeClr val="bg1"/>
                </a:solidFill>
              </a:rPr>
              <a:t>T. H. Ilves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B7F0E65-BD11-1AA5-5740-55467A697FEC}"/>
              </a:ext>
            </a:extLst>
          </p:cNvPr>
          <p:cNvSpPr>
            <a:spLocks/>
          </p:cNvSpPr>
          <p:nvPr/>
        </p:nvSpPr>
        <p:spPr>
          <a:xfrm>
            <a:off x="776279" y="24290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</p:spTree>
    <p:extLst>
      <p:ext uri="{BB962C8B-B14F-4D97-AF65-F5344CB8AC3E}">
        <p14:creationId xmlns:p14="http://schemas.microsoft.com/office/powerpoint/2010/main" val="1103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/>
              <a:t>Estonia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 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99%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>
            <a:spLocks/>
          </p:cNvSpPr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>
            <a:spLocks/>
          </p:cNvSpPr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Estonian Business School, Ajujaht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>
            <a:grpSpLocks/>
          </p:cNvGrpSpPr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>
              <a:spLocks/>
            </p:cNvSpPr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>
              <a:spLocks/>
            </p:cNvSpPr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>
              <a:spLocks/>
            </p:cNvSpPr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>
              <a:spLocks/>
            </p:cNvSpPr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>
              <a:spLocks/>
            </p:cNvSpPr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>
              <a:spLocks/>
            </p:cNvSpPr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>
              <a:spLocks/>
            </p:cNvSpPr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>
              <a:spLocks/>
            </p:cNvSpPr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>
              <a:spLocks/>
            </p:cNvSpPr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>
              <a:spLocks/>
            </p:cNvSpPr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>
              <a:spLocks/>
            </p:cNvSpPr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>
              <a:spLocks/>
            </p:cNvSpPr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>
              <a:spLocks/>
            </p:cNvSpPr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>
              <a:spLocks/>
            </p:cNvSpPr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>
              <a:spLocks/>
            </p:cNvSpPr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>
              <a:spLocks/>
            </p:cNvSpPr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>
              <a:spLocks/>
            </p:cNvSpPr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>
              <a:spLocks/>
            </p:cNvSpPr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>
              <a:spLocks/>
            </p:cNvSpPr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>
              <a:spLocks/>
            </p:cNvSpPr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>
              <a:spLocks/>
            </p:cNvSpPr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>
              <a:spLocks/>
            </p:cNvSpPr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>
              <a:spLocks/>
            </p:cNvSpPr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>
              <a:spLocks/>
            </p:cNvSpPr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>
              <a:spLocks/>
            </p:cNvSpPr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>
              <a:spLocks/>
            </p:cNvSpPr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>
              <a:spLocks/>
            </p:cNvSpPr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>
              <a:spLocks/>
            </p:cNvSpPr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>
              <a:spLocks/>
            </p:cNvSpPr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>
              <a:spLocks/>
            </p:cNvSpPr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>
              <a:spLocks/>
            </p:cNvSpPr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>
              <a:spLocks/>
            </p:cNvSpPr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>
              <a:spLocks/>
            </p:cNvSpPr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>
              <a:spLocks/>
            </p:cNvSpPr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>
              <a:spLocks/>
            </p:cNvSpPr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>
              <a:spLocks/>
            </p:cNvSpPr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>
              <a:spLocks/>
            </p:cNvSpPr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>
              <a:spLocks/>
            </p:cNvSpPr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>
              <a:spLocks/>
            </p:cNvSpPr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Estonian </a:t>
            </a:r>
            <a:r>
              <a:rPr lang="en-US" sz="4400" dirty="0" err="1"/>
              <a:t>students</a:t>
            </a:r>
            <a:r>
              <a:rPr lang="en-US" sz="4400" dirty="0"/>
              <a:t> at </a:t>
            </a:r>
            <a:r>
              <a:rPr lang="en-US" sz="4400" dirty="0" err="1"/>
              <a:t>the</a:t>
            </a:r>
            <a:r>
              <a:rPr lang="en-US" sz="4400" dirty="0"/>
              <a:t> </a:t>
            </a:r>
            <a:r>
              <a:rPr lang="en-US" sz="4400" dirty="0" err="1"/>
              <a:t>top</a:t>
            </a:r>
            <a:r>
              <a:rPr lang="en-US" sz="4400" dirty="0"/>
              <a:t> in Europe 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4" y="1533773"/>
            <a:ext cx="7777408" cy="2764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</a:t>
            </a:r>
            <a:r>
              <a:rPr kumimoji="0" lang="en-US" sz="2000" b="0" i="0" u="none" strike="noStrike" kern="120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 panose="02000603040504020204" pitchFamily="50" charset="-70"/>
                <a:cs typeface="Calibri"/>
              </a:rPr>
              <a:t>ISA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17905411"/>
              </p:ext>
            </p:extLst>
          </p:nvPr>
        </p:nvGraphicFramePr>
        <p:xfrm>
          <a:off x="5007429" y="1905261"/>
          <a:ext cx="6568375" cy="4338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78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427621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97691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619919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80272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621883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78311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94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AB0AE20-0E04-22C4-13FC-40BD99E6EFA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351561354"/>
              </p:ext>
            </p:extLst>
          </p:nvPr>
        </p:nvGraphicFramePr>
        <p:xfrm>
          <a:off x="3960789" y="-319602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D4D46DF-D6FE-7C9A-204C-C29AA56A554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99075642"/>
              </p:ext>
            </p:extLst>
          </p:nvPr>
        </p:nvGraphicFramePr>
        <p:xfrm>
          <a:off x="89586" y="-281646"/>
          <a:ext cx="4482419" cy="663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Sisu kohatäide 7">
            <a:extLst>
              <a:ext uri="{FF2B5EF4-FFF2-40B4-BE49-F238E27FC236}">
                <a16:creationId xmlns:a16="http://schemas.microsoft.com/office/drawing/2014/main" id="{CBB820E7-FF01-2542-76FC-7B4FB499364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150301318"/>
              </p:ext>
            </p:extLst>
          </p:nvPr>
        </p:nvGraphicFramePr>
        <p:xfrm>
          <a:off x="7667087" y="-319603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istkülik 4">
            <a:extLst>
              <a:ext uri="{FF2B5EF4-FFF2-40B4-BE49-F238E27FC236}">
                <a16:creationId xmlns:a16="http://schemas.microsoft.com/office/drawing/2014/main" id="{7A1B5E45-14F1-61E0-74BD-54B53718D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5976" y="6344935"/>
            <a:ext cx="7645924" cy="228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PISA 2022</a:t>
            </a:r>
            <a:r>
              <a:rPr lang="et-EE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: Estonia in c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omparison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with top performers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neighbouring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countries</a:t>
            </a:r>
            <a:endParaRPr kumimoji="0" lang="et-EE" sz="1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8973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rõivad, inimene, õues, mänguväljak&#10;&#10;Kirjeldus on genereeritud automaatselt">
            <a:extLst>
              <a:ext uri="{FF2B5EF4-FFF2-40B4-BE49-F238E27FC236}">
                <a16:creationId xmlns:a16="http://schemas.microsoft.com/office/drawing/2014/main" id="{9F92C5FD-BDE2-D8EA-E5AC-1C400BF90E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5A9A1FD6-5008-26E4-E890-3CFA776FAE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71310"/>
            <a:ext cx="12192000" cy="7229310"/>
          </a:xfrm>
          <a:prstGeom prst="rect">
            <a:avLst/>
          </a:prstGeom>
          <a:gradFill flip="none" rotWithShape="1">
            <a:gsLst>
              <a:gs pos="26000">
                <a:srgbClr val="000000">
                  <a:alpha val="0"/>
                </a:srgbClr>
              </a:gs>
              <a:gs pos="72000">
                <a:srgbClr val="000000">
                  <a:alpha val="8500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3" name="Pealkiri 1">
            <a:extLst>
              <a:ext uri="{FF2B5EF4-FFF2-40B4-BE49-F238E27FC236}">
                <a16:creationId xmlns:a16="http://schemas.microsoft.com/office/drawing/2014/main" id="{7CAF18FA-609B-8637-3862-7C1ADAA7C7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/>
          <a:p>
            <a:r>
              <a:rPr lang="et-EE" dirty="0"/>
              <a:t>Estonian </a:t>
            </a:r>
            <a:r>
              <a:rPr lang="et-EE" dirty="0" err="1"/>
              <a:t>student</a:t>
            </a:r>
            <a:endParaRPr lang="et-EE" dirty="0"/>
          </a:p>
        </p:txBody>
      </p:sp>
      <p:sp>
        <p:nvSpPr>
          <p:cNvPr id="14" name="Teksti kohatäide 4">
            <a:extLst>
              <a:ext uri="{FF2B5EF4-FFF2-40B4-BE49-F238E27FC236}">
                <a16:creationId xmlns:a16="http://schemas.microsoft.com/office/drawing/2014/main" id="{63F04D46-8415-3AB5-B524-1E330378C9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623887" y="1466851"/>
            <a:ext cx="9648825" cy="647700"/>
          </a:xfrm>
        </p:spPr>
        <p:txBody>
          <a:bodyPr/>
          <a:lstStyle/>
          <a:p>
            <a:r>
              <a:rPr lang="et-EE" dirty="0" err="1"/>
              <a:t>according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PISA 2022</a:t>
            </a:r>
          </a:p>
        </p:txBody>
      </p:sp>
      <p:sp>
        <p:nvSpPr>
          <p:cNvPr id="15" name="Teksti kohatäide 3">
            <a:extLst>
              <a:ext uri="{FF2B5EF4-FFF2-40B4-BE49-F238E27FC236}">
                <a16:creationId xmlns:a16="http://schemas.microsoft.com/office/drawing/2014/main" id="{7A7298FC-7F90-358D-AE01-1AF4171CB6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pPr marL="0" lvl="0" indent="0">
              <a:buNone/>
            </a:pPr>
            <a:endParaRPr lang="et-EE" altLang="et-EE" dirty="0"/>
          </a:p>
          <a:p>
            <a:pPr lvl="0"/>
            <a:r>
              <a:rPr lang="et-EE" altLang="et-EE" dirty="0" err="1"/>
              <a:t>Students</a:t>
            </a:r>
            <a:r>
              <a:rPr lang="et-EE" altLang="et-EE" dirty="0"/>
              <a:t> are </a:t>
            </a:r>
            <a:r>
              <a:rPr lang="et-EE" altLang="et-EE" dirty="0" err="1"/>
              <a:t>self-directed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, </a:t>
            </a:r>
          </a:p>
          <a:p>
            <a:pPr lvl="0"/>
            <a:r>
              <a:rPr lang="et-EE" altLang="et-EE" dirty="0"/>
              <a:t>feel </a:t>
            </a:r>
            <a:r>
              <a:rPr lang="et-EE" altLang="et-EE" dirty="0" err="1"/>
              <a:t>secure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school</a:t>
            </a:r>
            <a:r>
              <a:rPr lang="et-EE" altLang="et-EE" dirty="0"/>
              <a:t> </a:t>
            </a:r>
            <a:r>
              <a:rPr lang="et-EE" altLang="et-EE" dirty="0" err="1"/>
              <a:t>environment</a:t>
            </a:r>
            <a:r>
              <a:rPr lang="et-EE" altLang="et-EE" dirty="0"/>
              <a:t>,</a:t>
            </a:r>
          </a:p>
          <a:p>
            <a:pPr lvl="0"/>
            <a:r>
              <a:rPr lang="et-EE" altLang="et-EE" dirty="0"/>
              <a:t>are </a:t>
            </a:r>
            <a:r>
              <a:rPr lang="et-EE" altLang="et-EE" dirty="0" err="1"/>
              <a:t>taught</a:t>
            </a:r>
            <a:r>
              <a:rPr lang="et-EE" altLang="et-EE" dirty="0"/>
              <a:t> by </a:t>
            </a:r>
            <a:r>
              <a:rPr lang="et-EE" altLang="et-EE" dirty="0" err="1"/>
              <a:t>teachers</a:t>
            </a:r>
            <a:r>
              <a:rPr lang="et-EE" altLang="et-EE" dirty="0"/>
              <a:t> </a:t>
            </a:r>
            <a:r>
              <a:rPr lang="et-EE" altLang="et-EE" dirty="0" err="1"/>
              <a:t>with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most</a:t>
            </a:r>
            <a:r>
              <a:rPr lang="et-EE" altLang="et-EE" dirty="0"/>
              <a:t> </a:t>
            </a:r>
            <a:r>
              <a:rPr lang="et-EE" altLang="et-EE" dirty="0" err="1"/>
              <a:t>freedom</a:t>
            </a:r>
            <a:r>
              <a:rPr lang="et-EE" altLang="et-EE" dirty="0"/>
              <a:t> </a:t>
            </a:r>
            <a:r>
              <a:rPr lang="et-EE" altLang="et-EE" dirty="0" err="1"/>
              <a:t>to</a:t>
            </a:r>
            <a:r>
              <a:rPr lang="et-EE" altLang="et-EE" dirty="0"/>
              <a:t> </a:t>
            </a:r>
            <a:r>
              <a:rPr lang="et-EE" altLang="et-EE" dirty="0" err="1"/>
              <a:t>shape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.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970153E-AB5B-27E1-9E9C-F992AA85B7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0844" y="3068316"/>
            <a:ext cx="2347913" cy="2308267"/>
            <a:chOff x="3300113" y="3729541"/>
            <a:chExt cx="2347913" cy="2308267"/>
          </a:xfrm>
        </p:grpSpPr>
        <p:pic>
          <p:nvPicPr>
            <p:cNvPr id="25" name="Graphic 41">
              <a:extLst>
                <a:ext uri="{FF2B5EF4-FFF2-40B4-BE49-F238E27FC236}">
                  <a16:creationId xmlns:a16="http://schemas.microsoft.com/office/drawing/2014/main" id="{52AA1B95-DAEB-3A7B-4CCF-21754E0B30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3CBB3C-C878-A443-0800-9432A65F7F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D7B8A1-6E68-671F-A426-308A1BB43F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globally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growth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mindset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321BC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8" name="Rühm 27">
            <a:extLst>
              <a:ext uri="{FF2B5EF4-FFF2-40B4-BE49-F238E27FC236}">
                <a16:creationId xmlns:a16="http://schemas.microsoft.com/office/drawing/2014/main" id="{E95C301E-4FEE-D088-118A-2AF3BAD4F3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38757" y="3111870"/>
            <a:ext cx="2347913" cy="2308267"/>
            <a:chOff x="3300113" y="3729541"/>
            <a:chExt cx="2347913" cy="2308267"/>
          </a:xfrm>
        </p:grpSpPr>
        <p:pic>
          <p:nvPicPr>
            <p:cNvPr id="29" name="Graphic 41">
              <a:extLst>
                <a:ext uri="{FF2B5EF4-FFF2-40B4-BE49-F238E27FC236}">
                  <a16:creationId xmlns:a16="http://schemas.microsoft.com/office/drawing/2014/main" id="{B5D2BC32-6676-9303-EE62-5DC3BD22C9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2C0FAC-377E-447C-0FA9-97A092055E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A7157-815C-E34F-E678-8BFA4228F0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Europe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creative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thinking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32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21FB39-B423-90E9-B187-B58923DED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1" y="-28574"/>
            <a:ext cx="12191999" cy="6886574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6313B1FA-239E-4E3D-2F3E-F906ABE6D8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73" y="-724834"/>
            <a:ext cx="12336393" cy="7648772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  <a:lumMod val="0"/>
                </a:srgbClr>
              </a:gs>
              <a:gs pos="99906">
                <a:srgbClr val="000000"/>
              </a:gs>
              <a:gs pos="99812">
                <a:srgbClr val="000000"/>
              </a:gs>
              <a:gs pos="99625">
                <a:srgbClr val="000000"/>
              </a:gs>
              <a:gs pos="99250">
                <a:srgbClr val="000000"/>
              </a:gs>
              <a:gs pos="98500">
                <a:srgbClr val="000000"/>
              </a:gs>
              <a:gs pos="0">
                <a:srgbClr val="000000"/>
              </a:gs>
              <a:gs pos="50000">
                <a:srgbClr val="000000">
                  <a:alpha val="3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E0391-8BCA-2F57-01B9-4143AD34F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6653" y="1363050"/>
            <a:ext cx="31983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latin typeface="+mj-lt"/>
              </a:rPr>
              <a:t>K</a:t>
            </a:r>
            <a:r>
              <a:rPr lang="et-EE" sz="4000" dirty="0" err="1">
                <a:solidFill>
                  <a:schemeClr val="bg1"/>
                </a:solidFill>
                <a:latin typeface="+mj-lt"/>
              </a:rPr>
              <a:t>ey</a:t>
            </a:r>
            <a:r>
              <a:rPr lang="et-EE" sz="4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latin typeface="+mj-lt"/>
              </a:rPr>
              <a:t>qualities</a:t>
            </a:r>
            <a:endParaRPr lang="et-EE" sz="4000" b="0" i="0" u="none" strike="noStrike" kern="1200" baseline="0" dirty="0">
              <a:solidFill>
                <a:schemeClr val="bg1"/>
              </a:solidFill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>
                <a:solidFill>
                  <a:schemeClr val="bg1"/>
                </a:solidFill>
                <a:latin typeface="+mj-lt"/>
              </a:rPr>
              <a:t>of Estonian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latin typeface="+mj-lt"/>
              </a:rPr>
              <a:t>education</a:t>
            </a:r>
            <a:endParaRPr lang="et-EE" sz="4000" b="0" i="0" u="none" strike="noStrike" kern="1200" baseline="0" dirty="0">
              <a:solidFill>
                <a:schemeClr val="bg1"/>
              </a:solidFill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latin typeface="+mj-lt"/>
              </a:rPr>
              <a:t>system</a:t>
            </a:r>
            <a:endParaRPr lang="et-EE" sz="3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Rühm 19">
            <a:extLst>
              <a:ext uri="{FF2B5EF4-FFF2-40B4-BE49-F238E27FC236}">
                <a16:creationId xmlns:a16="http://schemas.microsoft.com/office/drawing/2014/main" id="{BF2FB2CD-BAF1-774A-3B2F-40B023A48A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49998" y="2955693"/>
            <a:ext cx="4142354" cy="1909325"/>
            <a:chOff x="7841083" y="165378"/>
            <a:chExt cx="4142354" cy="1909325"/>
          </a:xfrm>
        </p:grpSpPr>
        <p:pic>
          <p:nvPicPr>
            <p:cNvPr id="21" name="Pilt 20">
              <a:extLst>
                <a:ext uri="{FF2B5EF4-FFF2-40B4-BE49-F238E27FC236}">
                  <a16:creationId xmlns:a16="http://schemas.microsoft.com/office/drawing/2014/main" id="{1107E279-DF0B-70EE-D4C6-CFD420F0BB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4690" y="165378"/>
              <a:ext cx="3398747" cy="1909325"/>
            </a:xfrm>
            <a:prstGeom prst="rect">
              <a:avLst/>
            </a:prstGeom>
          </p:spPr>
        </p:pic>
        <p:grpSp>
          <p:nvGrpSpPr>
            <p:cNvPr id="22" name="Rühm 21">
              <a:extLst>
                <a:ext uri="{FF2B5EF4-FFF2-40B4-BE49-F238E27FC236}">
                  <a16:creationId xmlns:a16="http://schemas.microsoft.com/office/drawing/2014/main" id="{A48C8B01-2586-B174-5FF5-43563D3E2A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41083" y="520307"/>
              <a:ext cx="3623293" cy="1172093"/>
              <a:chOff x="485020" y="390226"/>
              <a:chExt cx="3623293" cy="1172093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6AA5FAC2-1552-52AA-6DFE-21371D7DED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8083" y="739337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Most 4-6-year-olds attend kindergarten, even though </a:t>
                </a:r>
                <a:br>
                  <a:rPr lang="et-EE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it's not mandatory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6DB31D1C-A09F-9D7D-9897-C4B3294FEB3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5020" y="39022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EARLY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Rühm 7">
            <a:extLst>
              <a:ext uri="{FF2B5EF4-FFF2-40B4-BE49-F238E27FC236}">
                <a16:creationId xmlns:a16="http://schemas.microsoft.com/office/drawing/2014/main" id="{3683F545-A203-7311-7464-6D3767EEBA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8167" y="228646"/>
            <a:ext cx="3644700" cy="2004470"/>
            <a:chOff x="1088167" y="228646"/>
            <a:chExt cx="3644700" cy="2004470"/>
          </a:xfrm>
        </p:grpSpPr>
        <p:grpSp>
          <p:nvGrpSpPr>
            <p:cNvPr id="7" name="Rühm 6">
              <a:extLst>
                <a:ext uri="{FF2B5EF4-FFF2-40B4-BE49-F238E27FC236}">
                  <a16:creationId xmlns:a16="http://schemas.microsoft.com/office/drawing/2014/main" id="{6919F748-6C44-56A0-43A0-5978159E27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8167" y="228646"/>
              <a:ext cx="3644700" cy="2004470"/>
              <a:chOff x="1088167" y="228646"/>
              <a:chExt cx="3644700" cy="2004470"/>
            </a:xfrm>
          </p:grpSpPr>
          <p:pic>
            <p:nvPicPr>
              <p:cNvPr id="34" name="Pilt 33">
                <a:extLst>
                  <a:ext uri="{FF2B5EF4-FFF2-40B4-BE49-F238E27FC236}">
                    <a16:creationId xmlns:a16="http://schemas.microsoft.com/office/drawing/2014/main" id="{B1765575-5465-AE3E-2663-90D2DB070D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8167" y="228646"/>
                <a:ext cx="3485435" cy="2004470"/>
              </a:xfrm>
              <a:prstGeom prst="rect">
                <a:avLst/>
              </a:prstGeom>
            </p:spPr>
          </p:pic>
          <p:sp>
            <p:nvSpPr>
              <p:cNvPr id="2" name="TextBox 20">
                <a:extLst>
                  <a:ext uri="{FF2B5EF4-FFF2-40B4-BE49-F238E27FC236}">
                    <a16:creationId xmlns:a16="http://schemas.microsoft.com/office/drawing/2014/main" id="{93ED1EF8-12F8-3F90-B558-773C755C646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32339" y="904783"/>
                <a:ext cx="3000528" cy="7029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endParaRPr lang="et-EE" sz="16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Master's degree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school</a:t>
                </a:r>
                <a:r>
                  <a:rPr lang="et-EE" sz="1600" dirty="0">
                    <a:solidFill>
                      <a:schemeClr val="bg1"/>
                    </a:solidFill>
                  </a:rPr>
                  <a:t>, </a:t>
                </a: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sz="1600" dirty="0" err="1">
                    <a:solidFill>
                      <a:schemeClr val="bg1"/>
                    </a:solidFill>
                  </a:rPr>
                  <a:t>Bachelor’s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kindergarten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BACD0BB3-D6AC-D0C6-FD99-7917C60084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2339" y="612787"/>
              <a:ext cx="2818264" cy="466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bg1"/>
                  </a:solidFill>
                </a:rPr>
                <a:t>HIGHLY EDUCATED TEACHERS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Rühm 24">
            <a:extLst>
              <a:ext uri="{FF2B5EF4-FFF2-40B4-BE49-F238E27FC236}">
                <a16:creationId xmlns:a16="http://schemas.microsoft.com/office/drawing/2014/main" id="{16BCF864-DE68-5014-E757-511E418897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81763" y="151417"/>
            <a:ext cx="3620015" cy="1790217"/>
            <a:chOff x="7256147" y="4477857"/>
            <a:chExt cx="3717682" cy="1975367"/>
          </a:xfrm>
        </p:grpSpPr>
        <p:pic>
          <p:nvPicPr>
            <p:cNvPr id="26" name="Pilt 25">
              <a:extLst>
                <a:ext uri="{FF2B5EF4-FFF2-40B4-BE49-F238E27FC236}">
                  <a16:creationId xmlns:a16="http://schemas.microsoft.com/office/drawing/2014/main" id="{B829CFC1-095F-50BB-CA22-4540207BC4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6147" y="4477857"/>
              <a:ext cx="3717682" cy="1975367"/>
            </a:xfrm>
            <a:prstGeom prst="rect">
              <a:avLst/>
            </a:prstGeom>
          </p:spPr>
        </p:pic>
        <p:grpSp>
          <p:nvGrpSpPr>
            <p:cNvPr id="27" name="Rühm 26">
              <a:extLst>
                <a:ext uri="{FF2B5EF4-FFF2-40B4-BE49-F238E27FC236}">
                  <a16:creationId xmlns:a16="http://schemas.microsoft.com/office/drawing/2014/main" id="{BA62C032-9EBB-DC57-51B4-3857150CCE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74641" y="5157645"/>
              <a:ext cx="3219356" cy="897052"/>
              <a:chOff x="-594686" y="484079"/>
              <a:chExt cx="3610237" cy="897052"/>
            </a:xfrm>
          </p:grpSpPr>
          <p:sp>
            <p:nvSpPr>
              <p:cNvPr id="28" name="TextBox 20">
                <a:extLst>
                  <a:ext uri="{FF2B5EF4-FFF2-40B4-BE49-F238E27FC236}">
                    <a16:creationId xmlns:a16="http://schemas.microsoft.com/office/drawing/2014/main" id="{8FEDF28A-88A1-C7AC-0B6A-E1E5DF4215C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6" y="784340"/>
                <a:ext cx="3610230" cy="5967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Data-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d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riven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overnance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and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j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oint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trategic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oals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E4EA0AA2-559D-ADF3-758C-8B9419A3C37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3" y="484079"/>
                <a:ext cx="3610234" cy="2919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STRATEGY &amp; DATA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A4D20C38-3238-784B-28A0-270B8F79C1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 bwMode="auto">
          <a:xfrm>
            <a:off x="3974177" y="951422"/>
            <a:ext cx="4164040" cy="4044884"/>
          </a:xfrm>
          <a:custGeom>
            <a:avLst/>
            <a:gdLst>
              <a:gd name="T0" fmla="*/ 258 w 348"/>
              <a:gd name="T1" fmla="*/ 302 h 340"/>
              <a:gd name="T2" fmla="*/ 64 w 348"/>
              <a:gd name="T3" fmla="*/ 280 h 340"/>
              <a:gd name="T4" fmla="*/ 72 w 348"/>
              <a:gd name="T5" fmla="*/ 51 h 340"/>
              <a:gd name="T6" fmla="*/ 277 w 348"/>
              <a:gd name="T7" fmla="*/ 50 h 340"/>
              <a:gd name="T8" fmla="*/ 308 w 348"/>
              <a:gd name="T9" fmla="*/ 252 h 340"/>
              <a:gd name="T10" fmla="*/ 305 w 348"/>
              <a:gd name="T11" fmla="*/ 272 h 340"/>
              <a:gd name="T12" fmla="*/ 319 w 348"/>
              <a:gd name="T13" fmla="*/ 313 h 340"/>
              <a:gd name="T14" fmla="*/ 319 w 348"/>
              <a:gd name="T15" fmla="*/ 31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8" h="340">
                <a:moveTo>
                  <a:pt x="258" y="302"/>
                </a:moveTo>
                <a:cubicBezTo>
                  <a:pt x="197" y="340"/>
                  <a:pt x="116" y="333"/>
                  <a:pt x="64" y="280"/>
                </a:cubicBezTo>
                <a:cubicBezTo>
                  <a:pt x="0" y="216"/>
                  <a:pt x="3" y="111"/>
                  <a:pt x="72" y="51"/>
                </a:cubicBezTo>
                <a:cubicBezTo>
                  <a:pt x="131" y="0"/>
                  <a:pt x="219" y="0"/>
                  <a:pt x="277" y="50"/>
                </a:cubicBezTo>
                <a:cubicBezTo>
                  <a:pt x="337" y="102"/>
                  <a:pt x="348" y="189"/>
                  <a:pt x="308" y="252"/>
                </a:cubicBezTo>
                <a:cubicBezTo>
                  <a:pt x="304" y="258"/>
                  <a:pt x="303" y="266"/>
                  <a:pt x="305" y="272"/>
                </a:cubicBezTo>
                <a:cubicBezTo>
                  <a:pt x="319" y="313"/>
                  <a:pt x="319" y="313"/>
                  <a:pt x="319" y="313"/>
                </a:cubicBezTo>
                <a:cubicBezTo>
                  <a:pt x="319" y="313"/>
                  <a:pt x="319" y="313"/>
                  <a:pt x="319" y="313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:p159="http://schemas.microsoft.com/office/powerpoint/2015/09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576000" tIns="360000" rIns="576000" bIns="36000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t-EE" sz="320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51" name="Rühm 50">
            <a:extLst>
              <a:ext uri="{FF2B5EF4-FFF2-40B4-BE49-F238E27FC236}">
                <a16:creationId xmlns:a16="http://schemas.microsoft.com/office/drawing/2014/main" id="{5757DCC1-8155-6487-52A3-A879CBFD4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52457" y="4790247"/>
            <a:ext cx="4202877" cy="1980852"/>
            <a:chOff x="4256648" y="2925616"/>
            <a:chExt cx="4341552" cy="2152358"/>
          </a:xfrm>
        </p:grpSpPr>
        <p:pic>
          <p:nvPicPr>
            <p:cNvPr id="52" name="Pilt 51">
              <a:extLst>
                <a:ext uri="{FF2B5EF4-FFF2-40B4-BE49-F238E27FC236}">
                  <a16:creationId xmlns:a16="http://schemas.microsoft.com/office/drawing/2014/main" id="{495AED15-A9F2-AB24-2147-9108212662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653" y="2925616"/>
              <a:ext cx="3686547" cy="2152358"/>
            </a:xfrm>
            <a:prstGeom prst="rect">
              <a:avLst/>
            </a:prstGeom>
          </p:spPr>
        </p:pic>
        <p:grpSp>
          <p:nvGrpSpPr>
            <p:cNvPr id="53" name="Rühm 52">
              <a:extLst>
                <a:ext uri="{FF2B5EF4-FFF2-40B4-BE49-F238E27FC236}">
                  <a16:creationId xmlns:a16="http://schemas.microsoft.com/office/drawing/2014/main" id="{0E890F36-A6BB-049B-8F04-10387F11AB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56648" y="3379870"/>
              <a:ext cx="3824075" cy="1525461"/>
              <a:chOff x="-3089872" y="-18497"/>
              <a:chExt cx="3824075" cy="1525461"/>
            </a:xfrm>
          </p:grpSpPr>
          <p:sp>
            <p:nvSpPr>
              <p:cNvPr id="54" name="TextBox 20">
                <a:extLst>
                  <a:ext uri="{FF2B5EF4-FFF2-40B4-BE49-F238E27FC236}">
                    <a16:creationId xmlns:a16="http://schemas.microsoft.com/office/drawing/2014/main" id="{097A1C52-28B5-385E-6936-03A0AF895CB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344934" y="612726"/>
                <a:ext cx="3079137" cy="894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from basic to higher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ducation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, </a:t>
                </a:r>
                <a:r>
                  <a:rPr lang="et-EE" sz="1600" dirty="0" err="1">
                    <a:solidFill>
                      <a:schemeClr val="accent1"/>
                    </a:solidFill>
                  </a:rPr>
                  <a:t>including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chool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meals,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textbooks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TextBox 21">
                <a:extLst>
                  <a:ext uri="{FF2B5EF4-FFF2-40B4-BE49-F238E27FC236}">
                    <a16:creationId xmlns:a16="http://schemas.microsoft.com/office/drawing/2014/main" id="{9AFD1977-F6DB-FE20-6C39-CFC77419C64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089872" y="-18497"/>
                <a:ext cx="3610230" cy="5607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EDUCATION IS </a:t>
                </a: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FREE-OF-CHARGE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2821A3F-6346-5502-DAF0-DDC529E6DE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37209" y="4597078"/>
            <a:ext cx="3986110" cy="2188541"/>
            <a:chOff x="10640660" y="-141006"/>
            <a:chExt cx="3986110" cy="2188541"/>
          </a:xfrm>
        </p:grpSpPr>
        <p:pic>
          <p:nvPicPr>
            <p:cNvPr id="58" name="Pilt 57">
              <a:extLst>
                <a:ext uri="{FF2B5EF4-FFF2-40B4-BE49-F238E27FC236}">
                  <a16:creationId xmlns:a16="http://schemas.microsoft.com/office/drawing/2014/main" id="{41A8A8B4-DA20-0503-161B-307D7288DC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660" y="-141006"/>
              <a:ext cx="3986110" cy="2188541"/>
            </a:xfrm>
            <a:prstGeom prst="rect">
              <a:avLst/>
            </a:prstGeom>
          </p:spPr>
        </p:pic>
        <p:grpSp>
          <p:nvGrpSpPr>
            <p:cNvPr id="59" name="Rühm 58">
              <a:extLst>
                <a:ext uri="{FF2B5EF4-FFF2-40B4-BE49-F238E27FC236}">
                  <a16:creationId xmlns:a16="http://schemas.microsoft.com/office/drawing/2014/main" id="{D68D2CCE-0D96-D156-5BB0-3D9B030CA7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32627" y="378445"/>
              <a:ext cx="3219354" cy="1136305"/>
              <a:chOff x="3484950" y="-1319338"/>
              <a:chExt cx="3610230" cy="1136305"/>
            </a:xfrm>
          </p:grpSpPr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87D0F90E-4F6B-14B4-2398-5A3B77A9E99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006015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is endorsed by internal evaluation surveys, and external assessment of learning outcomes. </a:t>
                </a:r>
              </a:p>
            </p:txBody>
          </p:sp>
          <p:sp>
            <p:nvSpPr>
              <p:cNvPr id="61" name="TextBox 21">
                <a:extLst>
                  <a:ext uri="{FF2B5EF4-FFF2-40B4-BE49-F238E27FC236}">
                    <a16:creationId xmlns:a16="http://schemas.microsoft.com/office/drawing/2014/main" id="{1CA698AF-C281-A82A-4B77-1A44047A9B7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319338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QUALITY OF EDUCATION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6" name="Rühm 35">
            <a:extLst>
              <a:ext uri="{FF2B5EF4-FFF2-40B4-BE49-F238E27FC236}">
                <a16:creationId xmlns:a16="http://schemas.microsoft.com/office/drawing/2014/main" id="{4485B224-2A63-3722-BA12-2AB68DA350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3969" y="1854576"/>
            <a:ext cx="3635934" cy="1659713"/>
            <a:chOff x="253394" y="1730394"/>
            <a:chExt cx="3538136" cy="1715172"/>
          </a:xfrm>
        </p:grpSpPr>
        <p:pic>
          <p:nvPicPr>
            <p:cNvPr id="37" name="Pilt 36">
              <a:extLst>
                <a:ext uri="{FF2B5EF4-FFF2-40B4-BE49-F238E27FC236}">
                  <a16:creationId xmlns:a16="http://schemas.microsoft.com/office/drawing/2014/main" id="{F17E3E52-F009-EC38-CDE9-A98A37329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94" y="1730394"/>
              <a:ext cx="2771630" cy="1715172"/>
            </a:xfrm>
            <a:prstGeom prst="rect">
              <a:avLst/>
            </a:prstGeom>
            <a:noFill/>
          </p:spPr>
        </p:pic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98F19408-CE88-98E5-FCE0-D054C82DF6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58642" y="2189777"/>
              <a:ext cx="3032888" cy="876031"/>
              <a:chOff x="811681" y="508514"/>
              <a:chExt cx="3626715" cy="876031"/>
            </a:xfrm>
          </p:grpSpPr>
          <p:sp>
            <p:nvSpPr>
              <p:cNvPr id="39" name="TextBox 20">
                <a:extLst>
                  <a:ext uri="{FF2B5EF4-FFF2-40B4-BE49-F238E27FC236}">
                    <a16:creationId xmlns:a16="http://schemas.microsoft.com/office/drawing/2014/main" id="{24A9D1D9-A1DF-07A8-76F1-531E16736E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1681" y="843419"/>
                <a:ext cx="3314304" cy="5411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Autonomy of schools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and teachers</a:t>
                </a:r>
              </a:p>
            </p:txBody>
          </p:sp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id="{CE4BF7FD-6A11-9CBA-C58F-C4F4E7BEF67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175" y="508514"/>
                <a:ext cx="3610221" cy="2806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AUTONOMY</a:t>
                </a:r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3936D10-3EC1-A61B-7539-D3E2637467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189" y="3336841"/>
            <a:ext cx="4240275" cy="2105719"/>
            <a:chOff x="63189" y="3336841"/>
            <a:chExt cx="4240275" cy="2105719"/>
          </a:xfrm>
        </p:grpSpPr>
        <p:pic>
          <p:nvPicPr>
            <p:cNvPr id="42" name="Pilt 41">
              <a:extLst>
                <a:ext uri="{FF2B5EF4-FFF2-40B4-BE49-F238E27FC236}">
                  <a16:creationId xmlns:a16="http://schemas.microsoft.com/office/drawing/2014/main" id="{5FF2FD00-CFC6-3DD3-24C7-6417323EC8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9" y="3336841"/>
              <a:ext cx="3928982" cy="2105719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2A7A6848-A127-2ABB-700C-C19FD64C2C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4175090"/>
              <a:ext cx="2775793" cy="1105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sz="1600" dirty="0">
                  <a:solidFill>
                    <a:schemeClr val="accent1"/>
                  </a:solidFill>
                </a:rPr>
                <a:t>S</a:t>
              </a:r>
              <a:r>
                <a:rPr lang="en-US" sz="1600" dirty="0" err="1">
                  <a:solidFill>
                    <a:schemeClr val="accent1"/>
                  </a:solidFill>
                </a:rPr>
                <a:t>pecial</a:t>
              </a:r>
              <a:r>
                <a:rPr lang="en-US" sz="1600" dirty="0">
                  <a:solidFill>
                    <a:schemeClr val="accent1"/>
                  </a:solidFill>
                </a:rPr>
                <a:t> support for those requiring it</a:t>
              </a:r>
              <a:r>
                <a:rPr lang="et-EE" sz="1600" dirty="0">
                  <a:solidFill>
                    <a:schemeClr val="accent1"/>
                  </a:solidFill>
                </a:rPr>
                <a:t> and </a:t>
              </a:r>
              <a:r>
                <a:rPr lang="en-US" sz="1600" dirty="0" err="1">
                  <a:solidFill>
                    <a:schemeClr val="accent1"/>
                  </a:solidFill>
                </a:rPr>
                <a:t>programmes</a:t>
              </a:r>
              <a:r>
                <a:rPr lang="en-US" sz="1600" dirty="0">
                  <a:solidFill>
                    <a:schemeClr val="accent1"/>
                  </a:solidFill>
                </a:rPr>
                <a:t> for the </a:t>
              </a:r>
              <a:r>
                <a:rPr lang="en-US" sz="1600" dirty="0" err="1">
                  <a:solidFill>
                    <a:schemeClr val="accent1"/>
                  </a:solidFill>
                </a:rPr>
                <a:t>gifte</a:t>
              </a:r>
              <a:r>
                <a:rPr lang="et-EE" sz="1600" dirty="0">
                  <a:solidFill>
                    <a:schemeClr val="accent1"/>
                  </a:solidFill>
                </a:rPr>
                <a:t>d</a:t>
              </a:r>
              <a:endParaRPr lang="en-US" sz="1600" dirty="0">
                <a:solidFill>
                  <a:schemeClr val="accent1"/>
                </a:solidFill>
              </a:endParaRPr>
            </a:p>
            <a:p>
              <a:pPr>
                <a:lnSpc>
                  <a:spcPts val="2160"/>
                </a:lnSpc>
                <a:spcBef>
                  <a:spcPct val="0"/>
                </a:spcBef>
              </a:pP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12A24100-DC43-7D86-81B2-BEC5DE70CD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3853888"/>
              <a:ext cx="3565925" cy="264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accent1"/>
                  </a:solidFill>
                </a:rPr>
                <a:t>INCLUSIVE EDUCATION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Rühm 8">
            <a:extLst>
              <a:ext uri="{FF2B5EF4-FFF2-40B4-BE49-F238E27FC236}">
                <a16:creationId xmlns:a16="http://schemas.microsoft.com/office/drawing/2014/main" id="{35AD5624-C33A-298C-9505-1FA49C34CA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43434" y="4885767"/>
            <a:ext cx="4082816" cy="1916454"/>
            <a:chOff x="1053829" y="4796093"/>
            <a:chExt cx="4082816" cy="1916454"/>
          </a:xfrm>
        </p:grpSpPr>
        <p:pic>
          <p:nvPicPr>
            <p:cNvPr id="11" name="Pilt 10">
              <a:extLst>
                <a:ext uri="{FF2B5EF4-FFF2-40B4-BE49-F238E27FC236}">
                  <a16:creationId xmlns:a16="http://schemas.microsoft.com/office/drawing/2014/main" id="{0D061E67-4DA4-8186-3A8A-A6B29D3494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829" y="4796093"/>
              <a:ext cx="3096892" cy="1916454"/>
            </a:xfrm>
            <a:prstGeom prst="rect">
              <a:avLst/>
            </a:prstGeom>
          </p:spPr>
        </p:pic>
        <p:grpSp>
          <p:nvGrpSpPr>
            <p:cNvPr id="12" name="Rühm 11">
              <a:extLst>
                <a:ext uri="{FF2B5EF4-FFF2-40B4-BE49-F238E27FC236}">
                  <a16:creationId xmlns:a16="http://schemas.microsoft.com/office/drawing/2014/main" id="{94DC47C3-4C4A-9D8A-AED0-08444AA5E0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26415" y="5349220"/>
              <a:ext cx="3610230" cy="1144193"/>
              <a:chOff x="1538290" y="417276"/>
              <a:chExt cx="3610230" cy="1144193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D8E22B41-8720-D6E3-BD31-B02A38FCE6C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738487"/>
                <a:ext cx="2394276" cy="8229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offers wide opportunities for additional education and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self-development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671D09B-2032-109A-F248-0421A9614D8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41727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HOBBY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6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 dirty="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83">
            <a:extLst>
              <a:ext uri="{FF2B5EF4-FFF2-40B4-BE49-F238E27FC236}">
                <a16:creationId xmlns:a16="http://schemas.microsoft.com/office/drawing/2014/main" id="{67BA23E4-DF3B-4F84-8072-D6AE940120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3673117" y="4997302"/>
            <a:ext cx="0" cy="1304839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6">
            <a:extLst>
              <a:ext uri="{FF2B5EF4-FFF2-40B4-BE49-F238E27FC236}">
                <a16:creationId xmlns:a16="http://schemas.microsoft.com/office/drawing/2014/main" id="{0EB5E355-FF21-4DC8-83A5-C2B35D292C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89046" y="2823615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1996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pic>
        <p:nvPicPr>
          <p:cNvPr id="2" name="Picture 75">
            <a:extLst>
              <a:ext uri="{FF2B5EF4-FFF2-40B4-BE49-F238E27FC236}">
                <a16:creationId xmlns:a16="http://schemas.microsoft.com/office/drawing/2014/main" id="{E9B38FDE-8986-11CC-00B6-90140074D2B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9"/>
          <a:srcRect l="105" t="-3372" r="-105" b="25571"/>
          <a:stretch/>
        </p:blipFill>
        <p:spPr>
          <a:xfrm>
            <a:off x="1550674" y="3335061"/>
            <a:ext cx="2630996" cy="2106960"/>
          </a:xfrm>
          <a:prstGeom prst="rect">
            <a:avLst/>
          </a:prstGeom>
        </p:spPr>
      </p:pic>
      <p:sp>
        <p:nvSpPr>
          <p:cNvPr id="47" name="Pealkiri 5">
            <a:extLst>
              <a:ext uri="{FF2B5EF4-FFF2-40B4-BE49-F238E27FC236}">
                <a16:creationId xmlns:a16="http://schemas.microsoft.com/office/drawing/2014/main" id="{5B5B9C61-3444-4597-9F04-EB50C6B52F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7697" y="473828"/>
            <a:ext cx="8880357" cy="11049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Restart of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th</a:t>
            </a:r>
            <a:r>
              <a:rPr lang="et-EE" sz="4000" dirty="0">
                <a:solidFill>
                  <a:srgbClr val="0000F0"/>
                </a:solidFill>
                <a:latin typeface="Aino Headline"/>
              </a:rPr>
              <a:t>e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education</a:t>
            </a: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system</a:t>
            </a:r>
            <a:endParaRPr kumimoji="0" lang="et-EE" sz="40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E8E8C-3DBC-4A2B-AFDF-11EBCA3FA3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22744" y="5496952"/>
            <a:ext cx="3164071" cy="897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539">
              <a:lnSpc>
                <a:spcPts val="1560"/>
              </a:lnSpc>
              <a:spcBef>
                <a:spcPct val="0"/>
              </a:spcBef>
            </a:pPr>
            <a:r>
              <a:rPr lang="et-EE" sz="1200" spc="12" dirty="0">
                <a:solidFill>
                  <a:schemeClr val="tx2"/>
                </a:solidFill>
                <a:latin typeface="Aino"/>
              </a:rPr>
              <a:t>NATIONAL CURRICULUM </a:t>
            </a:r>
          </a:p>
          <a:p>
            <a:pPr defTabSz="609539">
              <a:lnSpc>
                <a:spcPts val="1560"/>
              </a:lnSpc>
              <a:spcBef>
                <a:spcPct val="0"/>
              </a:spcBef>
            </a:pP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for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general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 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education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with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the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focus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br>
              <a:rPr lang="et-EE" sz="1200" spc="12" dirty="0">
                <a:solidFill>
                  <a:schemeClr val="tx2"/>
                </a:solidFill>
                <a:latin typeface="Aino"/>
              </a:rPr>
            </a:br>
            <a:r>
              <a:rPr lang="et-EE" sz="1200" spc="12" dirty="0">
                <a:solidFill>
                  <a:schemeClr val="tx2"/>
                </a:solidFill>
                <a:latin typeface="Aino"/>
              </a:rPr>
              <a:t>on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learning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outcome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,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decentralisation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, and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school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autonomy</a:t>
            </a:r>
            <a:endParaRPr lang="et-EE" sz="1200" spc="12" dirty="0">
              <a:solidFill>
                <a:schemeClr val="tx2"/>
              </a:solidFill>
              <a:latin typeface="Aino" panose="02000603040504020204" pitchFamily="50" charset="-7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2544F-F824-4FA6-BA63-4F8ABF3EE1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35763" y="4332998"/>
            <a:ext cx="2341441" cy="897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09539">
              <a:lnSpc>
                <a:spcPts val="1560"/>
              </a:lnSpc>
              <a:spcBef>
                <a:spcPct val="0"/>
              </a:spcBef>
            </a:pPr>
            <a:r>
              <a:rPr lang="et-EE" sz="1200" spc="12" dirty="0">
                <a:solidFill>
                  <a:schemeClr val="tx2"/>
                </a:solidFill>
                <a:latin typeface="Aino"/>
              </a:rPr>
              <a:t>TIGER LEAP programme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provided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schools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with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computers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, internet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access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, and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teacher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training</a:t>
            </a:r>
            <a:endParaRPr lang="et-EE" sz="1200" spc="12" dirty="0">
              <a:solidFill>
                <a:schemeClr val="tx2"/>
              </a:solidFill>
              <a:latin typeface="Aino" panose="02000603040504020204" pitchFamily="50" charset="-70"/>
            </a:endParaRP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80CDEF09-7644-43E0-AB19-D6B1D10466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90233" y="1592610"/>
            <a:ext cx="1947503" cy="12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VOCATIONAL EDUCATION REFORMS start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build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a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flexible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and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practical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system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relevant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to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the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needs of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the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labor market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BF5E9E35-8240-4525-A252-B1866C075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3426" y="3510118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1994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E0AC6AB3-679C-4560-BF0C-387DEF6B4B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09910" y="3515019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1997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2E6A87DB-60C9-4E06-BD45-F93AD1DC80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3748" y="1587798"/>
            <a:ext cx="1604437" cy="604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rgbClr val="0000F0"/>
                </a:solidFill>
                <a:latin typeface="Aino"/>
              </a:rPr>
              <a:t>EXTERNAL QUALITY ASSURANCE </a:t>
            </a:r>
            <a:br>
              <a:rPr lang="et-EE" spc="12" dirty="0">
                <a:solidFill>
                  <a:srgbClr val="0000F0"/>
                </a:solidFill>
                <a:latin typeface="Aino"/>
              </a:rPr>
            </a:br>
            <a:r>
              <a:rPr lang="et-EE" spc="12" dirty="0">
                <a:solidFill>
                  <a:srgbClr val="0000F0"/>
                </a:solidFill>
                <a:latin typeface="Aino"/>
              </a:rPr>
              <a:t>of </a:t>
            </a:r>
            <a:r>
              <a:rPr lang="et-EE" spc="12" dirty="0" err="1">
                <a:solidFill>
                  <a:srgbClr val="0000F0"/>
                </a:solidFill>
                <a:latin typeface="Aino"/>
              </a:rPr>
              <a:t>education</a:t>
            </a:r>
            <a:endParaRPr lang="et-EE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2F8284-1263-4D18-BBBB-69CDAFBC22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96762" y="1547120"/>
            <a:ext cx="1534140" cy="1102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39">
              <a:lnSpc>
                <a:spcPts val="1560"/>
              </a:lnSpc>
              <a:spcBef>
                <a:spcPct val="0"/>
              </a:spcBef>
            </a:pPr>
            <a:r>
              <a:rPr lang="et-EE" sz="1200" spc="12" dirty="0">
                <a:solidFill>
                  <a:schemeClr val="tx2"/>
                </a:solidFill>
                <a:latin typeface="Aino"/>
              </a:rPr>
              <a:t>All SCHOOLS CONNECTED TO THE INTERNET and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provided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with</a:t>
            </a:r>
            <a:r>
              <a:rPr lang="et-EE" sz="1200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/>
              </a:rPr>
              <a:t>computers</a:t>
            </a:r>
            <a:endParaRPr lang="en-US" sz="1200" spc="12" dirty="0">
              <a:solidFill>
                <a:schemeClr val="tx2"/>
              </a:solidFill>
              <a:latin typeface="Aino" panose="02000603040504020204" pitchFamily="50" charset="-70"/>
            </a:endParaRP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F6656621-DEF7-4597-995F-026EF140A6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19" y="2853679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1992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50" name="TextBox 31">
            <a:extLst>
              <a:ext uri="{FF2B5EF4-FFF2-40B4-BE49-F238E27FC236}">
                <a16:creationId xmlns:a16="http://schemas.microsoft.com/office/drawing/2014/main" id="{8D16D8BB-1D3F-4A80-9F38-E338A9479D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944" y="5745650"/>
            <a:ext cx="2100235" cy="59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1560"/>
              </a:lnSpc>
              <a:spcBef>
                <a:spcPct val="0"/>
              </a:spcBef>
            </a:pPr>
            <a:r>
              <a:rPr lang="en-US" sz="1200" u="none" spc="12" dirty="0">
                <a:solidFill>
                  <a:srgbClr val="0000F0"/>
                </a:solidFill>
                <a:latin typeface="Aino" panose="02000603040504020204" pitchFamily="50" charset="-70"/>
              </a:rPr>
              <a:t>THE LAW ON EDUCATION of the Estonian Republic</a:t>
            </a:r>
            <a:r>
              <a:rPr lang="et-EE" sz="1200" u="none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br>
              <a:rPr lang="et-EE" sz="1200" u="none" spc="12" dirty="0">
                <a:solidFill>
                  <a:srgbClr val="0000F0"/>
                </a:solidFill>
                <a:latin typeface="Aino" panose="02000603040504020204" pitchFamily="50" charset="-70"/>
              </a:rPr>
            </a:br>
            <a:r>
              <a:rPr lang="et-EE" sz="1200" u="non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sets</a:t>
            </a:r>
            <a:r>
              <a:rPr lang="en-US" sz="1200" u="none" spc="12" dirty="0">
                <a:solidFill>
                  <a:srgbClr val="0000F0"/>
                </a:solidFill>
                <a:latin typeface="Aino" panose="02000603040504020204" pitchFamily="50" charset="-70"/>
              </a:rPr>
              <a:t> general principles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D6C61B54-9D9F-4110-93FF-BCA03FD4C3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11511" y="3520467"/>
            <a:ext cx="95745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2001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898B0B3A-9614-4200-BEBE-9AD8D608A1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28576" y="2857367"/>
            <a:ext cx="117824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1999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C0187F68-B9BB-41FB-8072-55AB6B641D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0426" y="4875654"/>
            <a:ext cx="26590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pc="12" dirty="0">
                <a:solidFill>
                  <a:srgbClr val="0000F0"/>
                </a:solidFill>
                <a:latin typeface="Aino"/>
              </a:rPr>
              <a:t>1999-2009 </a:t>
            </a:r>
          </a:p>
          <a:p>
            <a:r>
              <a:rPr lang="et-EE" spc="12" dirty="0">
                <a:solidFill>
                  <a:srgbClr val="0000F0"/>
                </a:solidFill>
                <a:latin typeface="Aino"/>
              </a:rPr>
              <a:t>H</a:t>
            </a:r>
            <a:r>
              <a:rPr lang="en-US" spc="12" dirty="0" err="1">
                <a:solidFill>
                  <a:srgbClr val="0000F0"/>
                </a:solidFill>
                <a:latin typeface="Aino"/>
              </a:rPr>
              <a:t>armoni</a:t>
            </a:r>
            <a:r>
              <a:rPr lang="et-EE" spc="12" dirty="0">
                <a:solidFill>
                  <a:srgbClr val="0000F0"/>
                </a:solidFill>
                <a:latin typeface="Aino"/>
              </a:rPr>
              <a:t>s</a:t>
            </a:r>
            <a:r>
              <a:rPr lang="en-US" spc="12" dirty="0" err="1">
                <a:solidFill>
                  <a:srgbClr val="0000F0"/>
                </a:solidFill>
                <a:latin typeface="Aino"/>
              </a:rPr>
              <a:t>ing</a:t>
            </a:r>
            <a:r>
              <a:rPr lang="en-US" spc="12" dirty="0">
                <a:solidFill>
                  <a:srgbClr val="0000F0"/>
                </a:solidFill>
                <a:latin typeface="Aino"/>
              </a:rPr>
              <a:t> </a:t>
            </a:r>
            <a:r>
              <a:rPr lang="et-EE" spc="12" dirty="0">
                <a:solidFill>
                  <a:srgbClr val="0000F0"/>
                </a:solidFill>
                <a:latin typeface="Aino"/>
              </a:rPr>
              <a:t>HIGHER EDUCATION</a:t>
            </a:r>
            <a:r>
              <a:rPr lang="en-US" spc="12" dirty="0">
                <a:solidFill>
                  <a:srgbClr val="0000F0"/>
                </a:solidFill>
                <a:latin typeface="Aino"/>
              </a:rPr>
              <a:t> </a:t>
            </a:r>
            <a:br>
              <a:rPr lang="et-EE" spc="12" dirty="0">
                <a:solidFill>
                  <a:srgbClr val="0000F0"/>
                </a:solidFill>
                <a:latin typeface="Aino"/>
              </a:rPr>
            </a:br>
            <a:r>
              <a:rPr lang="en-US" spc="12" dirty="0">
                <a:solidFill>
                  <a:srgbClr val="0000F0"/>
                </a:solidFill>
                <a:latin typeface="Aino"/>
              </a:rPr>
              <a:t>with European standards</a:t>
            </a:r>
            <a:r>
              <a:rPr lang="et-EE" spc="12" dirty="0">
                <a:solidFill>
                  <a:srgbClr val="0000F0"/>
                </a:solidFill>
                <a:latin typeface="Aino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pc="12" dirty="0">
                <a:solidFill>
                  <a:srgbClr val="0000F0"/>
                </a:solidFill>
                <a:latin typeface="Aino"/>
              </a:rPr>
              <a:t>recognition of </a:t>
            </a:r>
            <a:r>
              <a:rPr lang="en-US" spc="12" dirty="0" err="1">
                <a:solidFill>
                  <a:srgbClr val="0000F0"/>
                </a:solidFill>
                <a:latin typeface="Aino"/>
              </a:rPr>
              <a:t>diplom</a:t>
            </a:r>
            <a:r>
              <a:rPr lang="et-EE" spc="12" dirty="0">
                <a:solidFill>
                  <a:srgbClr val="0000F0"/>
                </a:solidFill>
                <a:latin typeface="Aino"/>
              </a:rPr>
              <a:t>a</a:t>
            </a:r>
            <a:r>
              <a:rPr lang="en-US" spc="12" dirty="0">
                <a:solidFill>
                  <a:srgbClr val="0000F0"/>
                </a:solidFill>
                <a:latin typeface="Aino"/>
              </a:rPr>
              <a:t>s</a:t>
            </a:r>
            <a:endParaRPr lang="et-EE" spc="12" dirty="0">
              <a:solidFill>
                <a:srgbClr val="0000F0"/>
              </a:solidFill>
              <a:latin typeface="Ain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pc="12" dirty="0">
                <a:solidFill>
                  <a:srgbClr val="0000F0"/>
                </a:solidFill>
                <a:latin typeface="Aino"/>
              </a:rPr>
              <a:t>3 main study cycles</a:t>
            </a:r>
            <a:endParaRPr lang="et-EE" spc="12" dirty="0">
              <a:solidFill>
                <a:srgbClr val="0000F0"/>
              </a:solidFill>
              <a:latin typeface="Ain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pc="12" dirty="0">
                <a:solidFill>
                  <a:srgbClr val="0000F0"/>
                </a:solidFill>
                <a:latin typeface="Aino"/>
              </a:rPr>
              <a:t>scholarship</a:t>
            </a:r>
            <a:r>
              <a:rPr lang="et-EE" spc="12" dirty="0">
                <a:solidFill>
                  <a:srgbClr val="0000F0"/>
                </a:solidFill>
                <a:latin typeface="Aino"/>
              </a:rPr>
              <a:t>s</a:t>
            </a:r>
            <a:r>
              <a:rPr lang="en-US" spc="12" dirty="0">
                <a:solidFill>
                  <a:srgbClr val="0000F0"/>
                </a:solidFill>
                <a:latin typeface="Aino"/>
              </a:rPr>
              <a:t> for mobility</a:t>
            </a:r>
            <a:endParaRPr lang="et-EE" spc="12" dirty="0">
              <a:solidFill>
                <a:srgbClr val="0000F0"/>
              </a:solidFill>
              <a:latin typeface="Ain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pc="12" dirty="0">
                <a:solidFill>
                  <a:srgbClr val="0000F0"/>
                </a:solidFill>
                <a:latin typeface="Aino"/>
              </a:rPr>
              <a:t>accreditation system</a:t>
            </a:r>
            <a:endParaRPr lang="et-EE" spc="12" dirty="0">
              <a:solidFill>
                <a:srgbClr val="0000F0"/>
              </a:solidFill>
              <a:latin typeface="Ain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pc="12" dirty="0">
                <a:solidFill>
                  <a:srgbClr val="0000F0"/>
                </a:solidFill>
                <a:latin typeface="Aino"/>
              </a:rPr>
              <a:t>i</a:t>
            </a:r>
            <a:r>
              <a:rPr lang="en-US" spc="12" dirty="0" err="1">
                <a:solidFill>
                  <a:srgbClr val="0000F0"/>
                </a:solidFill>
                <a:latin typeface="Aino"/>
              </a:rPr>
              <a:t>nternationali</a:t>
            </a:r>
            <a:r>
              <a:rPr lang="et-EE" spc="12" dirty="0">
                <a:solidFill>
                  <a:srgbClr val="0000F0"/>
                </a:solidFill>
                <a:latin typeface="Aino"/>
              </a:rPr>
              <a:t>s</a:t>
            </a:r>
            <a:r>
              <a:rPr lang="en-US" spc="12" dirty="0" err="1">
                <a:solidFill>
                  <a:srgbClr val="0000F0"/>
                </a:solidFill>
                <a:latin typeface="Aino"/>
              </a:rPr>
              <a:t>ation</a:t>
            </a:r>
            <a:endParaRPr lang="en-US" spc="12" dirty="0">
              <a:solidFill>
                <a:srgbClr val="0000F0"/>
              </a:solidFill>
              <a:latin typeface="Aino"/>
            </a:endParaRPr>
          </a:p>
        </p:txBody>
      </p:sp>
      <p:cxnSp>
        <p:nvCxnSpPr>
          <p:cNvPr id="34" name="Straight Connector 83">
            <a:extLst>
              <a:ext uri="{FF2B5EF4-FFF2-40B4-BE49-F238E27FC236}">
                <a16:creationId xmlns:a16="http://schemas.microsoft.com/office/drawing/2014/main" id="{4203116F-21A2-4A55-ABC1-C40657BE57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5196039" y="1621863"/>
            <a:ext cx="0" cy="1611926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3A57210A-B010-4692-87A2-803BCEF839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7233564" y="3429000"/>
            <a:ext cx="0" cy="2873141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3">
            <a:extLst>
              <a:ext uri="{FF2B5EF4-FFF2-40B4-BE49-F238E27FC236}">
                <a16:creationId xmlns:a16="http://schemas.microsoft.com/office/drawing/2014/main" id="{E7027B33-4FE8-4D0C-AC5B-2F1490CDA5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V="1">
            <a:off x="1632708" y="1633587"/>
            <a:ext cx="0" cy="160354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3">
            <a:extLst>
              <a:ext uri="{FF2B5EF4-FFF2-40B4-BE49-F238E27FC236}">
                <a16:creationId xmlns:a16="http://schemas.microsoft.com/office/drawing/2014/main" id="{4E197F3E-C0AA-453C-91FC-0E2A8AFA5F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485464" y="3429000"/>
            <a:ext cx="0" cy="2873141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83">
            <a:extLst>
              <a:ext uri="{FF2B5EF4-FFF2-40B4-BE49-F238E27FC236}">
                <a16:creationId xmlns:a16="http://schemas.microsoft.com/office/drawing/2014/main" id="{A86ED759-0E80-4440-BC36-D2A4F44806C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1732186" y="3331958"/>
            <a:ext cx="1838787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>
            <a:extLst>
              <a:ext uri="{FF2B5EF4-FFF2-40B4-BE49-F238E27FC236}">
                <a16:creationId xmlns:a16="http://schemas.microsoft.com/office/drawing/2014/main" id="{51F9BCE8-D5AD-44A4-B969-8F6E2E2457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438409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3" name="Oval 14">
            <a:extLst>
              <a:ext uri="{FF2B5EF4-FFF2-40B4-BE49-F238E27FC236}">
                <a16:creationId xmlns:a16="http://schemas.microsoft.com/office/drawing/2014/main" id="{8073BE43-DA7B-4C76-94A2-B06988D146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3623086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4" name="Oval 16">
            <a:extLst>
              <a:ext uri="{FF2B5EF4-FFF2-40B4-BE49-F238E27FC236}">
                <a16:creationId xmlns:a16="http://schemas.microsoft.com/office/drawing/2014/main" id="{1AD0AC25-0169-4E62-B912-70986701D9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7185939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1" name="Straight Connector 83">
            <a:extLst>
              <a:ext uri="{FF2B5EF4-FFF2-40B4-BE49-F238E27FC236}">
                <a16:creationId xmlns:a16="http://schemas.microsoft.com/office/drawing/2014/main" id="{C9F90F27-6E27-4935-8835-1070CF35D4F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0"/>
            </p:custDataLst>
          </p:nvPr>
        </p:nvCxnSpPr>
        <p:spPr>
          <a:xfrm>
            <a:off x="5289452" y="3329679"/>
            <a:ext cx="1854926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83">
            <a:extLst>
              <a:ext uri="{FF2B5EF4-FFF2-40B4-BE49-F238E27FC236}">
                <a16:creationId xmlns:a16="http://schemas.microsoft.com/office/drawing/2014/main" id="{589A43DF-2F0C-4E0E-889C-145F66A2DE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7321366" y="3331197"/>
            <a:ext cx="823828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6">
            <a:extLst>
              <a:ext uri="{FF2B5EF4-FFF2-40B4-BE49-F238E27FC236}">
                <a16:creationId xmlns:a16="http://schemas.microsoft.com/office/drawing/2014/main" id="{E3BFCA63-DA63-4A44-BD03-4993966E36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1587745" y="328556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35D7CC70-454B-41CA-B266-10DF568FC2C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575109" y="3328585"/>
            <a:ext cx="969746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AB75BE9C-A1CD-4800-92E2-3C15F8040C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5148288" y="3283789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2B5C349E-6916-4FA1-B9E5-A4FA4CCE13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5"/>
            </p:custDataLst>
          </p:nvPr>
        </p:nvCxnSpPr>
        <p:spPr>
          <a:xfrm>
            <a:off x="3756259" y="3332169"/>
            <a:ext cx="1345283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83">
            <a:extLst>
              <a:ext uri="{FF2B5EF4-FFF2-40B4-BE49-F238E27FC236}">
                <a16:creationId xmlns:a16="http://schemas.microsoft.com/office/drawing/2014/main" id="{A43489A6-4BE2-46AE-B9D3-61137B37C95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 flipV="1">
            <a:off x="10129953" y="3414430"/>
            <a:ext cx="0" cy="2887711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A7044E65-6111-45A7-B6DB-8332E7199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8180775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2" name="Straight Connector 83">
            <a:extLst>
              <a:ext uri="{FF2B5EF4-FFF2-40B4-BE49-F238E27FC236}">
                <a16:creationId xmlns:a16="http://schemas.microsoft.com/office/drawing/2014/main" id="{CD5925D6-89A2-4489-B52A-45509DDEC17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8"/>
            </p:custDataLst>
          </p:nvPr>
        </p:nvCxnSpPr>
        <p:spPr>
          <a:xfrm>
            <a:off x="11658098" y="3328921"/>
            <a:ext cx="533902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3">
            <a:extLst>
              <a:ext uri="{FF2B5EF4-FFF2-40B4-BE49-F238E27FC236}">
                <a16:creationId xmlns:a16="http://schemas.microsoft.com/office/drawing/2014/main" id="{E4FEF905-6BF4-AC03-1248-9947F7F6BF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>
            <a:off x="277961" y="3332934"/>
            <a:ext cx="116284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6">
            <a:extLst>
              <a:ext uri="{FF2B5EF4-FFF2-40B4-BE49-F238E27FC236}">
                <a16:creationId xmlns:a16="http://schemas.microsoft.com/office/drawing/2014/main" id="{47E2B952-5C52-4774-C478-5DEDFB1FA4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77593" y="279670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2002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E9AB2A27-AE39-653D-B38A-66FC61D653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0"/>
            </p:custDataLst>
          </p:nvPr>
        </p:nvCxnSpPr>
        <p:spPr>
          <a:xfrm flipH="1" flipV="1">
            <a:off x="8228400" y="1628775"/>
            <a:ext cx="299" cy="1624881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292D8C-49CE-A6EE-CA1E-5A93C2E13C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77245" y="5132461"/>
            <a:ext cx="1830383" cy="12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39">
              <a:lnSpc>
                <a:spcPts val="1560"/>
              </a:lnSpc>
              <a:spcBef>
                <a:spcPct val="0"/>
              </a:spcBef>
            </a:pP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E-SCHOOL -</a:t>
            </a:r>
          </a:p>
          <a:p>
            <a:pPr defTabSz="609539">
              <a:lnSpc>
                <a:spcPts val="1560"/>
              </a:lnSpc>
              <a:spcBef>
                <a:spcPct val="0"/>
              </a:spcBef>
            </a:pP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web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application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for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schools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provides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b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an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easy</a:t>
            </a:r>
            <a:r>
              <a:rPr lang="et-EE" sz="1200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way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for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parents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,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teachers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, and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pupils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to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share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information</a:t>
            </a:r>
            <a:endParaRPr lang="et-EE" sz="1200" spc="12" dirty="0">
              <a:solidFill>
                <a:schemeClr val="tx2"/>
              </a:solidFill>
              <a:latin typeface="Aino" panose="02000603040504020204" pitchFamily="50" charset="-7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92B23A-12B5-9E1A-AB7D-DF7D8DA0BB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077649" y="3283432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EEA68569-F562-F934-5B13-9600DBB41DF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>
            <a:off x="8324925" y="3329030"/>
            <a:ext cx="1719407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31">
            <a:extLst>
              <a:ext uri="{FF2B5EF4-FFF2-40B4-BE49-F238E27FC236}">
                <a16:creationId xmlns:a16="http://schemas.microsoft.com/office/drawing/2014/main" id="{A712C8CF-4B61-62C3-D989-59B04F6AAD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7753" y="622878"/>
            <a:ext cx="178793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60"/>
              </a:lnSpc>
            </a:pP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A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state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database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EHIS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brings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together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all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information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related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to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 panose="02000603040504020204" pitchFamily="50" charset="-70"/>
              </a:rPr>
              <a:t>education</a:t>
            </a:r>
            <a:r>
              <a:rPr lang="et-EE" spc="12" dirty="0">
                <a:solidFill>
                  <a:schemeClr val="tx2"/>
                </a:solidFill>
                <a:latin typeface="Aino" panose="02000603040504020204" pitchFamily="50" charset="-70"/>
              </a:rPr>
              <a:t> in Estonia</a:t>
            </a:r>
          </a:p>
        </p:txBody>
      </p:sp>
      <p:sp>
        <p:nvSpPr>
          <p:cNvPr id="68" name="TextBox 26">
            <a:extLst>
              <a:ext uri="{FF2B5EF4-FFF2-40B4-BE49-F238E27FC236}">
                <a16:creationId xmlns:a16="http://schemas.microsoft.com/office/drawing/2014/main" id="{4ED33B57-8850-09C8-9473-2EB9B90363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95839" y="3561885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2004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69" name="Oval 10">
            <a:extLst>
              <a:ext uri="{FF2B5EF4-FFF2-40B4-BE49-F238E27FC236}">
                <a16:creationId xmlns:a16="http://schemas.microsoft.com/office/drawing/2014/main" id="{A42E7EA3-E430-5A7A-907E-496504E036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3"/>
            </p:custDataLst>
          </p:nvPr>
        </p:nvSpPr>
        <p:spPr>
          <a:xfrm>
            <a:off x="11523233" y="3291413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71" name="Straight Connector 83">
            <a:extLst>
              <a:ext uri="{FF2B5EF4-FFF2-40B4-BE49-F238E27FC236}">
                <a16:creationId xmlns:a16="http://schemas.microsoft.com/office/drawing/2014/main" id="{669831A2-975D-63F3-61FB-932099AD70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4"/>
            </p:custDataLst>
          </p:nvPr>
        </p:nvCxnSpPr>
        <p:spPr>
          <a:xfrm flipV="1">
            <a:off x="11566730" y="657225"/>
            <a:ext cx="0" cy="2596431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3">
            <a:extLst>
              <a:ext uri="{FF2B5EF4-FFF2-40B4-BE49-F238E27FC236}">
                <a16:creationId xmlns:a16="http://schemas.microsoft.com/office/drawing/2014/main" id="{65E76596-225E-277F-3454-C70A3333C35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 flipV="1">
            <a:off x="3673117" y="3429000"/>
            <a:ext cx="0" cy="384544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83">
            <a:extLst>
              <a:ext uri="{FF2B5EF4-FFF2-40B4-BE49-F238E27FC236}">
                <a16:creationId xmlns:a16="http://schemas.microsoft.com/office/drawing/2014/main" id="{4E25AC7E-15C6-C6F3-7E1E-AF0530CA014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>
            <a:off x="10221718" y="3329711"/>
            <a:ext cx="1263548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3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id="{0EB5E355-FF21-4DC8-83A5-C2B35D292C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36145" y="352447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2006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14" name="Straight Connector 83">
            <a:extLst>
              <a:ext uri="{FF2B5EF4-FFF2-40B4-BE49-F238E27FC236}">
                <a16:creationId xmlns:a16="http://schemas.microsoft.com/office/drawing/2014/main" id="{BE4C506B-0D40-4F90-829E-1396C051C5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1632518" y="1520825"/>
            <a:ext cx="0" cy="1724946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6">
            <a:extLst>
              <a:ext uri="{FF2B5EF4-FFF2-40B4-BE49-F238E27FC236}">
                <a16:creationId xmlns:a16="http://schemas.microsoft.com/office/drawing/2014/main" id="{E0AC6AB3-679C-4560-BF0C-387DEF6B4B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76430" y="282311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2010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2E6A87DB-60C9-4E06-BD45-F93AD1DC80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72511" y="4799252"/>
            <a:ext cx="1914991" cy="39440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INCLUSIVE EDUCATION </a:t>
            </a:r>
          </a:p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as a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leading</a:t>
            </a:r>
            <a:r>
              <a:rPr lang="et-EE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principle</a:t>
            </a:r>
            <a:endParaRPr lang="en-US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17BD2EE5-0875-47D6-8489-ACB8FCAF70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2948864" y="3429000"/>
            <a:ext cx="0" cy="2769072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6">
            <a:extLst>
              <a:ext uri="{FF2B5EF4-FFF2-40B4-BE49-F238E27FC236}">
                <a16:creationId xmlns:a16="http://schemas.microsoft.com/office/drawing/2014/main" id="{D9C56E9C-6059-4D0E-B000-D543C0974A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7622" y="351649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2011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23" name="Straight Connector 83">
            <a:extLst>
              <a:ext uri="{FF2B5EF4-FFF2-40B4-BE49-F238E27FC236}">
                <a16:creationId xmlns:a16="http://schemas.microsoft.com/office/drawing/2014/main" id="{10FF5489-F2E2-4062-A687-A99BADC9BCB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4236172" y="672564"/>
            <a:ext cx="0" cy="2561226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62F8284-1263-4D18-BBBB-69CDAFBC22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00628" y="4752002"/>
            <a:ext cx="1640842" cy="1512658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BOOSTING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TECH EDUCATION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ProgeTiger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&amp;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IT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programmes.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Engineering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in 2023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04B25AC9-3E9B-4F54-8674-E43E432ACE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63887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2012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31" name="Straight Connector 83">
            <a:extLst>
              <a:ext uri="{FF2B5EF4-FFF2-40B4-BE49-F238E27FC236}">
                <a16:creationId xmlns:a16="http://schemas.microsoft.com/office/drawing/2014/main" id="{B6B8D7A1-D531-4B1F-8A1D-8090C57E3AA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H="1" flipV="1">
            <a:off x="5689357" y="3425824"/>
            <a:ext cx="378" cy="2755149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D5D0696-6884-4F36-AD55-48B842B964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57668" y="1439399"/>
            <a:ext cx="2491825" cy="6919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FREE LUNCH in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basic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school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. </a:t>
            </a:r>
            <a:b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From 2014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also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in </a:t>
            </a:r>
            <a:b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upper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secondary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school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871D92EF-FB1E-4158-99FB-0B58EF5656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6407" y="352447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2014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46" name="Straight Connector 83">
            <a:extLst>
              <a:ext uri="{FF2B5EF4-FFF2-40B4-BE49-F238E27FC236}">
                <a16:creationId xmlns:a16="http://schemas.microsoft.com/office/drawing/2014/main" id="{86671AF6-4B86-48E3-985A-9574FC87936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6731319" y="1546432"/>
            <a:ext cx="0" cy="1698159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31">
            <a:extLst>
              <a:ext uri="{FF2B5EF4-FFF2-40B4-BE49-F238E27FC236}">
                <a16:creationId xmlns:a16="http://schemas.microsoft.com/office/drawing/2014/main" id="{A1AAE495-99E0-411A-94B3-57F8BA7A9A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32412" y="4174935"/>
            <a:ext cx="2417216" cy="142032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tx2"/>
                </a:solidFill>
                <a:latin typeface="Aino"/>
              </a:rPr>
              <a:t>Requirement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 DIGITIZE ALL LEARNING MATERIALS by 2020</a:t>
            </a:r>
            <a:endParaRPr lang="et-EE" spc="12" dirty="0">
              <a:solidFill>
                <a:schemeClr val="tx2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endParaRPr lang="et-EE" spc="12" dirty="0">
              <a:solidFill>
                <a:schemeClr val="tx2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tx2"/>
                </a:solidFill>
                <a:latin typeface="Aino"/>
              </a:rPr>
              <a:t>Future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forecasting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programme OSKA </a:t>
            </a:r>
            <a:r>
              <a:rPr lang="en-US" spc="12" dirty="0">
                <a:solidFill>
                  <a:schemeClr val="tx2"/>
                </a:solidFill>
                <a:latin typeface="Aino"/>
              </a:rPr>
              <a:t>to 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link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learning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more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effectively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with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labour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market needs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071916-42DC-482D-8266-DB234A02AB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6218" y="5451101"/>
            <a:ext cx="235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More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variability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to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educational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landscape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: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Founding PRIVATE SCHOOLS becomes easier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FC8E22-66C9-48C5-B445-0C6854789A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2938" y="578599"/>
            <a:ext cx="2232680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Optimising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s</a:t>
            </a:r>
            <a:r>
              <a:rPr lang="en-US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chool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network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: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building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of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regional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STATE GYMNASIUMS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begins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2E31D4E4-4343-4B14-88FE-39716C2024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 flipV="1">
            <a:off x="607483" y="3328745"/>
            <a:ext cx="939800" cy="594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2">
            <a:extLst>
              <a:ext uri="{FF2B5EF4-FFF2-40B4-BE49-F238E27FC236}">
                <a16:creationId xmlns:a16="http://schemas.microsoft.com/office/drawing/2014/main" id="{AAB3124E-AE77-4446-9843-B7D755FEC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1586465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F9E1A512-41FF-4AF4-9C36-4BE09CD14F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2903969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CC24040-4B03-49FA-B9F2-C96045A8A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5638934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C9C29C84-F2EC-4AD3-B739-38D36EFF25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0"/>
            </p:custDataLst>
          </p:nvPr>
        </p:nvSpPr>
        <p:spPr>
          <a:xfrm>
            <a:off x="6683694" y="3282202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3" name="Straight Connector 83">
            <a:extLst>
              <a:ext uri="{FF2B5EF4-FFF2-40B4-BE49-F238E27FC236}">
                <a16:creationId xmlns:a16="http://schemas.microsoft.com/office/drawing/2014/main" id="{75418B70-4438-4721-9251-76FE487A34A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4337050" y="3329679"/>
            <a:ext cx="1266825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83">
            <a:extLst>
              <a:ext uri="{FF2B5EF4-FFF2-40B4-BE49-F238E27FC236}">
                <a16:creationId xmlns:a16="http://schemas.microsoft.com/office/drawing/2014/main" id="{D44C8887-146E-4669-96D6-E18E8E568FA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2"/>
            </p:custDataLst>
          </p:nvPr>
        </p:nvCxnSpPr>
        <p:spPr>
          <a:xfrm>
            <a:off x="5775325" y="3329679"/>
            <a:ext cx="868892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83">
            <a:extLst>
              <a:ext uri="{FF2B5EF4-FFF2-40B4-BE49-F238E27FC236}">
                <a16:creationId xmlns:a16="http://schemas.microsoft.com/office/drawing/2014/main" id="{8240A624-3868-41D5-B3F0-FBD6D2468C7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9256344" y="3328904"/>
            <a:ext cx="1503955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83">
            <a:extLst>
              <a:ext uri="{FF2B5EF4-FFF2-40B4-BE49-F238E27FC236}">
                <a16:creationId xmlns:a16="http://schemas.microsoft.com/office/drawing/2014/main" id="{50F9395E-CF7A-4FD3-851A-5A90A98CC6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4"/>
            </p:custDataLst>
          </p:nvPr>
        </p:nvCxnSpPr>
        <p:spPr>
          <a:xfrm>
            <a:off x="-23813" y="3329599"/>
            <a:ext cx="463461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4A2DD9E3-826A-4AE7-9BC4-97FEACEA0D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4194213" y="3283789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D3AC2177-95E6-49E3-949E-378C54DDC76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>
            <a:off x="3040729" y="3331991"/>
            <a:ext cx="1075666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26">
            <a:extLst>
              <a:ext uri="{FF2B5EF4-FFF2-40B4-BE49-F238E27FC236}">
                <a16:creationId xmlns:a16="http://schemas.microsoft.com/office/drawing/2014/main" id="{69E6986D-C08B-F6BC-021A-76EF769164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6659" y="281017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2005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F57800C1-B819-3CF3-D1AF-93C60D3213C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7"/>
            </p:custDataLst>
          </p:nvPr>
        </p:nvCxnSpPr>
        <p:spPr>
          <a:xfrm flipV="1">
            <a:off x="527230" y="3422647"/>
            <a:ext cx="0" cy="2758326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8A8E54C-243E-3C76-949E-E1441EDEC2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2990" y="4893446"/>
            <a:ext cx="1883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PROFESSIONAL STANDARDS FOR TEACHERS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create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the conditions for systemic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teacher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education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responsive to the needs of society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sp>
        <p:nvSpPr>
          <p:cNvPr id="66" name="Oval 16">
            <a:extLst>
              <a:ext uri="{FF2B5EF4-FFF2-40B4-BE49-F238E27FC236}">
                <a16:creationId xmlns:a16="http://schemas.microsoft.com/office/drawing/2014/main" id="{D4111742-D06C-220E-A4D9-5A772A9789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8"/>
            </p:custDataLst>
          </p:nvPr>
        </p:nvSpPr>
        <p:spPr>
          <a:xfrm>
            <a:off x="478274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7CC3D920-4CF6-45A0-06F2-AAA8044C1C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40685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2015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715AD-F3B4-D7E3-32C8-10A00493DE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9010" y="1466658"/>
            <a:ext cx="1801793" cy="11022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Establishment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of </a:t>
            </a:r>
            <a:r>
              <a:rPr lang="et-EE" sz="1200" i="1" spc="12" dirty="0">
                <a:solidFill>
                  <a:srgbClr val="0000F0"/>
                </a:solidFill>
                <a:latin typeface="Aino" panose="02000603040504020204" pitchFamily="50" charset="-70"/>
              </a:rPr>
              <a:t>Rajaleidja 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SUPPORT CENTRES NETWORK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with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offices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in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every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county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cxnSp>
        <p:nvCxnSpPr>
          <p:cNvPr id="17" name="Straight Connector 83">
            <a:extLst>
              <a:ext uri="{FF2B5EF4-FFF2-40B4-BE49-F238E27FC236}">
                <a16:creationId xmlns:a16="http://schemas.microsoft.com/office/drawing/2014/main" id="{CB6EFAE6-A006-4634-04C3-AA0D119107C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 flipV="1">
            <a:off x="7624190" y="3426297"/>
            <a:ext cx="0" cy="2771775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4">
            <a:extLst>
              <a:ext uri="{FF2B5EF4-FFF2-40B4-BE49-F238E27FC236}">
                <a16:creationId xmlns:a16="http://schemas.microsoft.com/office/drawing/2014/main" id="{3004C223-30C0-6C65-9443-E89A7DA219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0"/>
            </p:custDataLst>
          </p:nvPr>
        </p:nvSpPr>
        <p:spPr>
          <a:xfrm>
            <a:off x="7575061" y="3284732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2FB343C8-F7D9-E1BC-43D4-B0349A1897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81811" y="3516489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2024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53DEA03C-17CD-A952-4D7C-E6A7622A70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6344" y="1584221"/>
            <a:ext cx="1475136" cy="100995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tx2"/>
                </a:solidFill>
                <a:latin typeface="Aino"/>
              </a:rPr>
              <a:t>2024-2030</a:t>
            </a:r>
          </a:p>
          <a:p>
            <a:pPr algn="r" defTabSz="914400">
              <a:lnSpc>
                <a:spcPts val="1560"/>
              </a:lnSpc>
            </a:pPr>
            <a:r>
              <a:rPr lang="et-EE" spc="12" dirty="0" err="1">
                <a:solidFill>
                  <a:schemeClr val="tx2"/>
                </a:solidFill>
                <a:latin typeface="Aino"/>
              </a:rPr>
              <a:t>Transition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Estonian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language</a:t>
            </a:r>
            <a:r>
              <a:rPr lang="et-EE" spc="12" dirty="0">
                <a:solidFill>
                  <a:schemeClr val="tx2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tx2"/>
                </a:solidFill>
                <a:latin typeface="Aino"/>
              </a:rPr>
              <a:t>education</a:t>
            </a:r>
            <a:endParaRPr lang="et-EE" spc="12" dirty="0">
              <a:solidFill>
                <a:schemeClr val="tx2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endParaRPr lang="et-EE" spc="12" dirty="0">
              <a:solidFill>
                <a:schemeClr val="tx2"/>
              </a:solidFill>
              <a:latin typeface="Aino"/>
            </a:endParaRP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E3803CDD-DD97-BBC7-CCBF-58A78FA04C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805134" y="3278853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872B0-B23C-3A70-B77F-57358C4A68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75328" y="584154"/>
            <a:ext cx="285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New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education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STRATEGY 2035</a:t>
            </a:r>
          </a:p>
          <a:p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focused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on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self-directed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learner</a:t>
            </a:r>
            <a:endParaRPr lang="et-EE" sz="1200" dirty="0"/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6F7372EF-929F-3169-DA3C-151C143BC0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17682" y="352642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2020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6" name="Straight Connector 83">
            <a:extLst>
              <a:ext uri="{FF2B5EF4-FFF2-40B4-BE49-F238E27FC236}">
                <a16:creationId xmlns:a16="http://schemas.microsoft.com/office/drawing/2014/main" id="{FD5D10ED-5D4E-8244-0EAD-3E8E44B3CFD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 flipV="1">
            <a:off x="9154192" y="665277"/>
            <a:ext cx="0" cy="2579314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107A269E-F524-8B37-1C46-FC281F1ADE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3"/>
            </p:custDataLst>
          </p:nvPr>
        </p:nvCxnSpPr>
        <p:spPr>
          <a:xfrm flipV="1">
            <a:off x="10849674" y="1630363"/>
            <a:ext cx="0" cy="1604293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2">
            <a:extLst>
              <a:ext uri="{FF2B5EF4-FFF2-40B4-BE49-F238E27FC236}">
                <a16:creationId xmlns:a16="http://schemas.microsoft.com/office/drawing/2014/main" id="{5F4CC30C-3F4B-8AA6-F364-0B6E594CE9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4"/>
            </p:custDataLst>
          </p:nvPr>
        </p:nvSpPr>
        <p:spPr>
          <a:xfrm>
            <a:off x="9106567" y="3284559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539973EC-8168-C313-02D6-4C440890480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>
            <a:off x="1722601" y="3330754"/>
            <a:ext cx="1133312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3">
            <a:extLst>
              <a:ext uri="{FF2B5EF4-FFF2-40B4-BE49-F238E27FC236}">
                <a16:creationId xmlns:a16="http://schemas.microsoft.com/office/drawing/2014/main" id="{F6650C81-5E3A-0269-AB41-CBEE69C7250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 flipV="1">
            <a:off x="11893007" y="3329139"/>
            <a:ext cx="298993" cy="1615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26328816-6D27-E5D2-98E0-F76D5AFE96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7"/>
            </p:custDataLst>
          </p:nvPr>
        </p:nvCxnSpPr>
        <p:spPr>
          <a:xfrm>
            <a:off x="7711017" y="3327523"/>
            <a:ext cx="1350252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83">
            <a:extLst>
              <a:ext uri="{FF2B5EF4-FFF2-40B4-BE49-F238E27FC236}">
                <a16:creationId xmlns:a16="http://schemas.microsoft.com/office/drawing/2014/main" id="{5535EAA1-322E-151C-3222-35D06D3180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8"/>
            </p:custDataLst>
          </p:nvPr>
        </p:nvCxnSpPr>
        <p:spPr>
          <a:xfrm>
            <a:off x="6824663" y="3327523"/>
            <a:ext cx="710671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4FE7B94E-314D-A885-BD01-31CEF54288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60256" y="5632021"/>
            <a:ext cx="1475136" cy="59958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ts val="1560"/>
              </a:lnSpc>
            </a:pPr>
            <a:endParaRPr lang="et-EE" spc="12" dirty="0">
              <a:solidFill>
                <a:schemeClr val="tx2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tx2"/>
                </a:solidFill>
                <a:latin typeface="Aino"/>
              </a:rPr>
              <a:t>R</a:t>
            </a:r>
            <a:r>
              <a:rPr lang="en-US" spc="12" dirty="0" err="1">
                <a:solidFill>
                  <a:schemeClr val="tx2"/>
                </a:solidFill>
                <a:latin typeface="Aino"/>
              </a:rPr>
              <a:t>aising</a:t>
            </a:r>
            <a:r>
              <a:rPr lang="en-US" spc="12" dirty="0">
                <a:solidFill>
                  <a:schemeClr val="tx2"/>
                </a:solidFill>
                <a:latin typeface="Aino"/>
              </a:rPr>
              <a:t> compulsory</a:t>
            </a:r>
            <a:br>
              <a:rPr lang="et-EE" spc="12" dirty="0">
                <a:solidFill>
                  <a:schemeClr val="tx2"/>
                </a:solidFill>
                <a:latin typeface="Aino"/>
              </a:rPr>
            </a:br>
            <a:r>
              <a:rPr lang="en-US" spc="12" dirty="0">
                <a:solidFill>
                  <a:schemeClr val="tx2"/>
                </a:solidFill>
                <a:latin typeface="Aino"/>
              </a:rPr>
              <a:t>education age to 18</a:t>
            </a:r>
            <a:endParaRPr lang="et-EE" spc="12" dirty="0">
              <a:solidFill>
                <a:schemeClr val="tx2"/>
              </a:solidFill>
              <a:latin typeface="Aino"/>
            </a:endParaRP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D0B9F06D-91E9-1E17-0973-3B299A6028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9"/>
            </p:custDataLst>
          </p:nvPr>
        </p:nvSpPr>
        <p:spPr>
          <a:xfrm>
            <a:off x="11753953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2" name="Straight Connector 83">
            <a:extLst>
              <a:ext uri="{FF2B5EF4-FFF2-40B4-BE49-F238E27FC236}">
                <a16:creationId xmlns:a16="http://schemas.microsoft.com/office/drawing/2014/main" id="{9B1C260B-AED1-D223-F569-9E9A519BDA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0"/>
            </p:custDataLst>
          </p:nvPr>
        </p:nvCxnSpPr>
        <p:spPr>
          <a:xfrm>
            <a:off x="10940603" y="3328857"/>
            <a:ext cx="765664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6">
            <a:extLst>
              <a:ext uri="{FF2B5EF4-FFF2-40B4-BE49-F238E27FC236}">
                <a16:creationId xmlns:a16="http://schemas.microsoft.com/office/drawing/2014/main" id="{D4C00E7B-0A14-F818-1778-99B84A8BD3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89913" y="2886707"/>
            <a:ext cx="523686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…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32A6E74B-8C49-DC07-C816-426AAECC781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1"/>
            </p:custDataLst>
          </p:nvPr>
        </p:nvCxnSpPr>
        <p:spPr>
          <a:xfrm flipV="1">
            <a:off x="11801059" y="3424585"/>
            <a:ext cx="0" cy="2756388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855674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8" ma:contentTypeDescription="Create a new document." ma:contentTypeScope="" ma:versionID="02b7f750fd0ae4f72a6f9f29cb0f6d13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c0736577ed7e1a81b8c8ecc3e3c0f665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28634e-1f2b-485b-87ff-f65e308745f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97FBE8-3B28-4513-81D1-CBDAE6DB3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8634e-1f2b-485b-87ff-f65e308745fe"/>
    <ds:schemaRef ds:uri="6a0d3001-f57b-4e1f-a759-4f20e43b3f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17BB47-F83E-4C9A-9EA2-FD5AFABF233C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f528634e-1f2b-485b-87ff-f65e308745fe"/>
    <ds:schemaRef ds:uri="http://schemas.openxmlformats.org/package/2006/metadata/core-properties"/>
    <ds:schemaRef ds:uri="http://schemas.microsoft.com/office/2006/documentManagement/types"/>
    <ds:schemaRef ds:uri="6a0d3001-f57b-4e1f-a759-4f20e43b3fa5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22435</TotalTime>
  <Words>2093</Words>
  <Application>Microsoft Office PowerPoint</Application>
  <PresentationFormat>Laiekraan</PresentationFormat>
  <Paragraphs>336</Paragraphs>
  <Slides>21</Slides>
  <Notes>20</Notes>
  <HiddenSlides>1</HiddenSlides>
  <MMClips>1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30" baseType="lpstr">
      <vt:lpstr>Aino</vt:lpstr>
      <vt:lpstr>Aino Headline</vt:lpstr>
      <vt:lpstr>Arial</vt:lpstr>
      <vt:lpstr>Calibri</vt:lpstr>
      <vt:lpstr>Calibri Light</vt:lpstr>
      <vt:lpstr>lato</vt:lpstr>
      <vt:lpstr>Söhne</vt:lpstr>
      <vt:lpstr>trebuchet ms</vt:lpstr>
      <vt:lpstr>Manual_Master</vt:lpstr>
      <vt:lpstr>Estonia.  Smart solutions for  education innovation</vt:lpstr>
      <vt:lpstr>Estonia</vt:lpstr>
      <vt:lpstr>Estonian students at the top in Europe </vt:lpstr>
      <vt:lpstr>PowerPointi esitlus</vt:lpstr>
      <vt:lpstr>Estonian student</vt:lpstr>
      <vt:lpstr>PowerPointi esitlus</vt:lpstr>
      <vt:lpstr>PowerPointi esitlus</vt:lpstr>
      <vt:lpstr>PowerPointi esitlus</vt:lpstr>
      <vt:lpstr>PowerPointi esitlus</vt:lpstr>
      <vt:lpstr>PowerPointi esitlus</vt:lpstr>
      <vt:lpstr>The strength  of the tree  depends on  its roots</vt:lpstr>
      <vt:lpstr>Estonia – digital nation </vt:lpstr>
      <vt:lpstr>Digital solutions are  in everyday use</vt:lpstr>
      <vt:lpstr>The numbers Estonia’s tech education</vt:lpstr>
      <vt:lpstr>Youth work and  hobby education offer more possibilities</vt:lpstr>
      <vt:lpstr>Vocational education: ensuring essential skills</vt:lpstr>
      <vt:lpstr>Internationally acknowledged higher education </vt:lpstr>
      <vt:lpstr>Lifelong learning  has become  a lifestyle in Estonia</vt:lpstr>
      <vt:lpstr>We truly think  that the best thing we can  give to our children is not  land, house or a bank account,  but good education.</vt:lpstr>
      <vt:lpstr>Aitäh!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</cp:lastModifiedBy>
  <cp:revision>19</cp:revision>
  <dcterms:created xsi:type="dcterms:W3CDTF">2021-03-18T16:27:43Z</dcterms:created>
  <dcterms:modified xsi:type="dcterms:W3CDTF">2024-09-09T10:49:37Z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</Properties>
</file>